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82"/>
  </p:notesMasterIdLst>
  <p:sldIdLst>
    <p:sldId id="257" r:id="rId2"/>
    <p:sldId id="261" r:id="rId3"/>
    <p:sldId id="262" r:id="rId4"/>
    <p:sldId id="263" r:id="rId5"/>
    <p:sldId id="264" r:id="rId6"/>
    <p:sldId id="267" r:id="rId7"/>
    <p:sldId id="268" r:id="rId8"/>
    <p:sldId id="269"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422"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414" r:id="rId48"/>
    <p:sldId id="415" r:id="rId49"/>
    <p:sldId id="416" r:id="rId50"/>
    <p:sldId id="417" r:id="rId51"/>
    <p:sldId id="419" r:id="rId52"/>
    <p:sldId id="322" r:id="rId53"/>
    <p:sldId id="412" r:id="rId54"/>
    <p:sldId id="391" r:id="rId55"/>
    <p:sldId id="258" r:id="rId56"/>
    <p:sldId id="259" r:id="rId57"/>
    <p:sldId id="260" r:id="rId58"/>
    <p:sldId id="392" r:id="rId59"/>
    <p:sldId id="393" r:id="rId60"/>
    <p:sldId id="413" r:id="rId61"/>
    <p:sldId id="266"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389" r:id="rId79"/>
    <p:sldId id="421" r:id="rId80"/>
    <p:sldId id="420" r:id="rId81"/>
  </p:sldIdLst>
  <p:sldSz cx="9144000" cy="5143500" type="screen16x9"/>
  <p:notesSz cx="6858000" cy="9144000"/>
  <p:embeddedFontLst>
    <p:embeddedFont>
      <p:font typeface="Average" pitchFamily="2" charset="77"/>
      <p:regular r:id="rId83"/>
    </p:embeddedFont>
    <p:embeddedFont>
      <p:font typeface="Merriweather" pitchFamily="2" charset="77"/>
      <p:regular r:id="rId84"/>
      <p:bold r:id="rId85"/>
      <p:italic r:id="rId86"/>
      <p:boldItalic r:id="rId87"/>
    </p:embeddedFont>
    <p:embeddedFont>
      <p:font typeface="Merriweather Light" pitchFamily="2" charset="77"/>
      <p:regular r:id="rId88"/>
      <p:bold r:id="rId89"/>
      <p:italic r:id="rId90"/>
      <p:boldItalic r:id="rId91"/>
    </p:embeddedFont>
    <p:embeddedFont>
      <p:font typeface="Montserrat" pitchFamily="2" charset="77"/>
      <p:regular r:id="rId92"/>
      <p:bold r:id="rId93"/>
      <p:italic r:id="rId94"/>
      <p:boldItalic r:id="rId95"/>
    </p:embeddedFont>
    <p:embeddedFont>
      <p:font typeface="Open Sans" pitchFamily="2"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9" roundtripDataSignature="AMtx7mitYPuPoBTDrAtjVqgSKDRtUhG7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10E6EB-87A5-4A2D-AA81-655B4391E2A4}">
  <a:tblStyle styleId="{0610E6EB-87A5-4A2D-AA81-655B4391E2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BE66D0-217D-4D1B-8D32-F2FA81878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68A35E0-A56D-4121-96A0-C1596494DCC3}"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b="off" i="off"/>
      <a:tcStyle>
        <a:tcBdr/>
        <a:fill>
          <a:solidFill>
            <a:srgbClr val="CDD8FB"/>
          </a:solidFill>
        </a:fill>
      </a:tcStyle>
    </a:band1H>
    <a:band2H>
      <a:tcTxStyle b="off" i="off"/>
      <a:tcStyle>
        <a:tcBdr/>
      </a:tcStyle>
    </a:band2H>
    <a:band1V>
      <a:tcTxStyle b="off" i="off"/>
      <a:tcStyle>
        <a:tcBdr/>
        <a:fill>
          <a:solidFill>
            <a:srgbClr val="CDD8FB"/>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E28DBCD-D28B-48E9-8ACA-AB1294948528}"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1BE6A73-AE89-4185-9575-21A5A31DCB2D}"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6"/>
    <p:restoredTop sz="94054"/>
  </p:normalViewPr>
  <p:slideViewPr>
    <p:cSldViewPr snapToGrid="0">
      <p:cViewPr varScale="1">
        <p:scale>
          <a:sx n="122" d="100"/>
          <a:sy n="122" d="100"/>
        </p:scale>
        <p:origin x="536" y="19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70"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6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718ce018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g2718ce018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d6f4164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6d6f4164b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d6f4164b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6d6f4164b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6d6f4164b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6d6f4164b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d6f4164b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26d6f4164b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d6f4164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6d6f4164bf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0307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b97774f29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cb97774f2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8" name="Google Shape;47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7" name="Google Shape;48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65be589b5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65be589b5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65be589b5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65be589b5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65be589b5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65be589b5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65be589b5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65be589b5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65be589b5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65be589b5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65be589b5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65be589b5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65be589b5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65be589b5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65be589b5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65be589b5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65be589b5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65be589b5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65be589b5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65be589b5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65be589b5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65be589b5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6d6f4164b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9" name="Google Shape;579;g26d6f4164b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8096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1531b13a5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1531b13a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89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71531b13a5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71531b13a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509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1531b13a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1531b13a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586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71531b13a5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71531b13a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88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1531b13a5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1531b13a5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114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15320e25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2715320e25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127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dd38c48be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dd38c48be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9361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1531b13a5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1531b13a5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518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1531b13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71531b13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460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1531b13a5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71531b13a5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415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1531b13a5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71531b13a5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24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1531b13a5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71531b13a5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732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1531b13a5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1531b13a5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401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1531b13a5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1531b13a5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682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1531b13a5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71531b13a5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577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1531b13a5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71531b13a5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872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1531b13a5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1531b13a5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8090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1531b13a5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71531b13a5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051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1531b13a5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1531b13a5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4355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dd38c48be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dd38c48be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90278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1531b13a5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71531b13a5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82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1531b13a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71531b13a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809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71531b13a5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71531b13a5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3982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1531b13a5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71531b13a5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258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9e006e531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9" name="Google Shape;1129;g29e006e531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9e006e531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9" name="Google Shape;1129;g29e006e531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63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9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9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9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 name="Google Shape;27;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10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0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 name="Google Shape;31;p10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10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3" name="Google Shape;33;p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10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7" name="Google Shape;37;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se.iitkgp.ac.in/~saptarsh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ailii.org/uk/cases/UKSC/2014/40.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indiankanoon.org/doc/174776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Law-AI/summariz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uggingface.co/nsi319/legal-pegas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huggingface.co/nsi319/legal-led-base-16384"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indiankanoon.org/doc/172286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ndiankanoon.org/doc/1234444/"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indiankanoon.org/doc/2728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hindi.livelaw.in/" TargetMode="External"/><Relationship Id="rId2" Type="http://schemas.openxmlformats.org/officeDocument/2006/relationships/hyperlink" Target="https://www.livelaw.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Law-AI/summarizatio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echr.coe.int/Pages/home.aspx?p=caselaw&amp;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supremecourt.uk/decided-cases/" TargetMode="External"/><Relationship Id="rId4" Type="http://schemas.openxmlformats.org/officeDocument/2006/relationships/hyperlink" Target="https://main.sci.gov.in/judgments"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github.com/Law-AI/"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sites.google.com/view/icpr24-csi/home"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2718ce018c7_0_0"/>
          <p:cNvSpPr txBox="1">
            <a:spLocks noGrp="1"/>
          </p:cNvSpPr>
          <p:nvPr>
            <p:ph type="ctrTitle"/>
          </p:nvPr>
        </p:nvSpPr>
        <p:spPr>
          <a:xfrm>
            <a:off x="311700" y="883902"/>
            <a:ext cx="8520600" cy="954000"/>
          </a:xfrm>
          <a:prstGeom prst="rect">
            <a:avLst/>
          </a:prstGeom>
          <a:solidFill>
            <a:srgbClr val="073763"/>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a:solidFill>
                  <a:schemeClr val="lt1"/>
                </a:solidFill>
                <a:latin typeface="Cambria"/>
                <a:ea typeface="Cambria"/>
                <a:cs typeface="Cambria"/>
                <a:sym typeface="Cambria"/>
              </a:rPr>
              <a:t>LLMs for the Legal Domain</a:t>
            </a:r>
            <a:endParaRPr sz="4000">
              <a:solidFill>
                <a:srgbClr val="FFFFFF"/>
              </a:solidFill>
              <a:latin typeface="Cambria"/>
              <a:ea typeface="Cambria"/>
              <a:cs typeface="Cambria"/>
              <a:sym typeface="Cambria"/>
            </a:endParaRPr>
          </a:p>
        </p:txBody>
      </p:sp>
      <p:sp>
        <p:nvSpPr>
          <p:cNvPr id="49" name="Google Shape;49;g2718ce018c7_0_0"/>
          <p:cNvSpPr txBox="1"/>
          <p:nvPr/>
        </p:nvSpPr>
        <p:spPr>
          <a:xfrm>
            <a:off x="1240221" y="2690648"/>
            <a:ext cx="6495300" cy="169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Saptarshi Ghosh</a:t>
            </a:r>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Department of CSE</a:t>
            </a:r>
            <a:endParaRPr/>
          </a:p>
          <a:p>
            <a:pPr marL="0" marR="0" lvl="0" indent="0" algn="ctr"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Indian Institute of Technology Kharagpur</a:t>
            </a:r>
            <a:endParaRPr/>
          </a:p>
          <a:p>
            <a:pPr marL="0" marR="0" lvl="0" indent="0" algn="ctr" rtl="0">
              <a:lnSpc>
                <a:spcPct val="100000"/>
              </a:lnSpc>
              <a:spcBef>
                <a:spcPts val="0"/>
              </a:spcBef>
              <a:spcAft>
                <a:spcPts val="0"/>
              </a:spcAft>
              <a:buNone/>
            </a:pPr>
            <a:r>
              <a:rPr lang="en" sz="2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http://cse.iitkgp.ac.in/~saptarshi</a:t>
            </a:r>
            <a:r>
              <a:rPr lang="en" sz="20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ctrTitle"/>
          </p:nvPr>
        </p:nvSpPr>
        <p:spPr>
          <a:xfrm>
            <a:off x="311700" y="1596594"/>
            <a:ext cx="8520600" cy="2192100"/>
          </a:xfrm>
          <a:prstGeom prst="rect">
            <a:avLst/>
          </a:prstGeom>
          <a:solidFill>
            <a:srgbClr val="073763"/>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a:solidFill>
                  <a:srgbClr val="FFFFFF"/>
                </a:solidFill>
                <a:latin typeface="Georgia"/>
                <a:ea typeface="Georgia"/>
                <a:cs typeface="Georgia"/>
                <a:sym typeface="Georgia"/>
              </a:rPr>
              <a:t>Challenges in ML / NLP over </a:t>
            </a:r>
            <a:br>
              <a:rPr lang="en" sz="4000">
                <a:solidFill>
                  <a:srgbClr val="FFFFFF"/>
                </a:solidFill>
                <a:latin typeface="Georgia"/>
                <a:ea typeface="Georgia"/>
                <a:cs typeface="Georgia"/>
                <a:sym typeface="Georgia"/>
              </a:rPr>
            </a:br>
            <a:r>
              <a:rPr lang="en" sz="4000">
                <a:solidFill>
                  <a:srgbClr val="FFFFFF"/>
                </a:solidFill>
                <a:latin typeface="Georgia"/>
                <a:ea typeface="Georgia"/>
                <a:cs typeface="Georgia"/>
                <a:sym typeface="Georgia"/>
              </a:rPr>
              <a:t>legal documents</a:t>
            </a:r>
            <a:br>
              <a:rPr lang="en" sz="4000">
                <a:solidFill>
                  <a:srgbClr val="FFFFFF"/>
                </a:solidFill>
                <a:latin typeface="Georgia"/>
                <a:ea typeface="Georgia"/>
                <a:cs typeface="Georgia"/>
                <a:sym typeface="Georgia"/>
              </a:rPr>
            </a:br>
            <a:endParaRPr sz="4000">
              <a:solidFill>
                <a:srgbClr val="FFFFFF"/>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Length of documents</a:t>
            </a:r>
            <a:endParaRPr/>
          </a:p>
        </p:txBody>
      </p:sp>
      <p:sp>
        <p:nvSpPr>
          <p:cNvPr id="183" name="Google Shape;183;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000">
                <a:solidFill>
                  <a:schemeClr val="dk1"/>
                </a:solidFill>
                <a:latin typeface="Cambria"/>
                <a:ea typeface="Cambria"/>
                <a:cs typeface="Cambria"/>
                <a:sym typeface="Cambria"/>
              </a:rPr>
              <a:t>Very long documents</a:t>
            </a:r>
            <a:endParaRPr/>
          </a:p>
          <a:p>
            <a:pPr marL="914400" lvl="1" indent="-342900" algn="l" rtl="0">
              <a:lnSpc>
                <a:spcPct val="115000"/>
              </a:lnSpc>
              <a:spcBef>
                <a:spcPts val="0"/>
              </a:spcBef>
              <a:spcAft>
                <a:spcPts val="0"/>
              </a:spcAft>
              <a:buSzPts val="1800"/>
              <a:buChar char="●"/>
            </a:pPr>
            <a:r>
              <a:rPr lang="en" sz="1600">
                <a:solidFill>
                  <a:schemeClr val="dk1"/>
                </a:solidFill>
                <a:latin typeface="Cambria"/>
                <a:ea typeface="Cambria"/>
                <a:cs typeface="Cambria"/>
                <a:sym typeface="Cambria"/>
              </a:rPr>
              <a:t>Tens to hundreds of pages</a:t>
            </a:r>
            <a:endParaRPr/>
          </a:p>
          <a:p>
            <a:pPr marL="914400" lvl="1" indent="-342900" algn="l" rtl="0">
              <a:lnSpc>
                <a:spcPct val="115000"/>
              </a:lnSpc>
              <a:spcBef>
                <a:spcPts val="0"/>
              </a:spcBef>
              <a:spcAft>
                <a:spcPts val="0"/>
              </a:spcAft>
              <a:buSzPts val="1800"/>
              <a:buChar char="●"/>
            </a:pPr>
            <a:r>
              <a:rPr lang="en" sz="1600">
                <a:solidFill>
                  <a:schemeClr val="dk1"/>
                </a:solidFill>
                <a:latin typeface="Cambria"/>
                <a:ea typeface="Cambria"/>
                <a:cs typeface="Cambria"/>
                <a:sym typeface="Cambria"/>
              </a:rPr>
              <a:t>Avg #words in Indian Supreme Court case judgements: 4.3K</a:t>
            </a:r>
            <a:endParaRPr/>
          </a:p>
          <a:p>
            <a:pPr marL="914400" lvl="1" indent="-342900" algn="l" rtl="0">
              <a:lnSpc>
                <a:spcPct val="115000"/>
              </a:lnSpc>
              <a:spcBef>
                <a:spcPts val="0"/>
              </a:spcBef>
              <a:spcAft>
                <a:spcPts val="0"/>
              </a:spcAft>
              <a:buSzPts val="1800"/>
              <a:buChar char="●"/>
            </a:pPr>
            <a:r>
              <a:rPr lang="en" sz="1600">
                <a:solidFill>
                  <a:schemeClr val="dk1"/>
                </a:solidFill>
                <a:latin typeface="Cambria"/>
                <a:ea typeface="Cambria"/>
                <a:cs typeface="Cambria"/>
                <a:sym typeface="Cambria"/>
              </a:rPr>
              <a:t>Avg #words in UK Supreme Court case judgements: 14.3K</a:t>
            </a:r>
            <a:endParaRPr/>
          </a:p>
          <a:p>
            <a:pPr marL="914400" lvl="1" indent="-228600" algn="l" rtl="0">
              <a:lnSpc>
                <a:spcPct val="115000"/>
              </a:lnSpc>
              <a:spcBef>
                <a:spcPts val="0"/>
              </a:spcBef>
              <a:spcAft>
                <a:spcPts val="0"/>
              </a:spcAft>
              <a:buSzPts val="1800"/>
              <a:buNone/>
            </a:pPr>
            <a:endParaRPr sz="160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sz="2000">
                <a:solidFill>
                  <a:schemeClr val="dk1"/>
                </a:solidFill>
                <a:latin typeface="Cambria"/>
                <a:ea typeface="Cambria"/>
                <a:cs typeface="Cambria"/>
                <a:sym typeface="Cambria"/>
              </a:rPr>
              <a:t>Problem in applying neural models</a:t>
            </a:r>
            <a:endParaRPr/>
          </a:p>
          <a:p>
            <a:pPr marL="914400" lvl="1" indent="-342900" algn="l" rtl="0">
              <a:lnSpc>
                <a:spcPct val="115000"/>
              </a:lnSpc>
              <a:spcBef>
                <a:spcPts val="0"/>
              </a:spcBef>
              <a:spcAft>
                <a:spcPts val="0"/>
              </a:spcAft>
              <a:buSzPts val="1800"/>
              <a:buChar char="●"/>
            </a:pPr>
            <a:r>
              <a:rPr lang="en" sz="1600">
                <a:solidFill>
                  <a:schemeClr val="dk1"/>
                </a:solidFill>
                <a:latin typeface="Cambria"/>
                <a:ea typeface="Cambria"/>
                <a:cs typeface="Cambria"/>
                <a:sym typeface="Cambria"/>
              </a:rPr>
              <a:t>Legal docs often much longer than news articles, research papers, … over which neural models have been designed</a:t>
            </a:r>
            <a:endParaRPr sz="2000">
              <a:solidFill>
                <a:schemeClr val="dk1"/>
              </a:solidFill>
              <a:latin typeface="Cambria"/>
              <a:ea typeface="Cambria"/>
              <a:cs typeface="Cambria"/>
              <a:sym typeface="Cambria"/>
            </a:endParaRPr>
          </a:p>
          <a:p>
            <a:pPr marL="914400" lvl="1" indent="-342900" algn="l" rtl="0">
              <a:lnSpc>
                <a:spcPct val="115000"/>
              </a:lnSpc>
              <a:spcBef>
                <a:spcPts val="0"/>
              </a:spcBef>
              <a:spcAft>
                <a:spcPts val="0"/>
              </a:spcAft>
              <a:buSzPts val="1800"/>
              <a:buChar char="●"/>
            </a:pPr>
            <a:r>
              <a:rPr lang="en" sz="1600">
                <a:solidFill>
                  <a:schemeClr val="dk1"/>
                </a:solidFill>
                <a:latin typeface="Cambria"/>
                <a:ea typeface="Cambria"/>
                <a:cs typeface="Cambria"/>
                <a:sym typeface="Cambria"/>
              </a:rPr>
              <a:t>Most recent neural models cannot take a full legal document as input</a:t>
            </a:r>
            <a:endParaRPr/>
          </a:p>
          <a:p>
            <a:pPr marL="571500" lvl="1" indent="0" algn="l" rtl="0">
              <a:lnSpc>
                <a:spcPct val="115000"/>
              </a:lnSpc>
              <a:spcBef>
                <a:spcPts val="0"/>
              </a:spcBef>
              <a:spcAft>
                <a:spcPts val="0"/>
              </a:spcAft>
              <a:buSzPts val="1800"/>
              <a:buNone/>
            </a:pPr>
            <a:endParaRPr sz="1600">
              <a:solidFill>
                <a:schemeClr val="dk1"/>
              </a:solidFill>
              <a:latin typeface="Cambria"/>
              <a:ea typeface="Cambria"/>
              <a:cs typeface="Cambria"/>
              <a:sym typeface="Cambria"/>
            </a:endParaRPr>
          </a:p>
          <a:p>
            <a:pPr marL="1143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1"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a:latin typeface="Cambria"/>
              <a:ea typeface="Cambria"/>
              <a:cs typeface="Cambria"/>
              <a:sym typeface="Cambria"/>
            </a:endParaRPr>
          </a:p>
        </p:txBody>
      </p:sp>
      <p:sp>
        <p:nvSpPr>
          <p:cNvPr id="184" name="Google Shape;18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Complexity of text</a:t>
            </a:r>
            <a:endParaRPr/>
          </a:p>
        </p:txBody>
      </p:sp>
      <p:sp>
        <p:nvSpPr>
          <p:cNvPr id="190" name="Google Shape;190;p26"/>
          <p:cNvSpPr txBox="1">
            <a:spLocks noGrp="1"/>
          </p:cNvSpPr>
          <p:nvPr>
            <p:ph type="body" idx="1"/>
          </p:nvPr>
        </p:nvSpPr>
        <p:spPr>
          <a:xfrm>
            <a:off x="311700" y="1152475"/>
            <a:ext cx="8594556"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Lengthy and complex sentences</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Non-standard ways of writing, frequent use of abbreviations</a:t>
            </a:r>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rgbClr val="7030A0"/>
                </a:solidFill>
                <a:latin typeface="Cambria"/>
                <a:ea typeface="Cambria"/>
                <a:cs typeface="Cambria"/>
                <a:sym typeface="Cambria"/>
              </a:rPr>
              <a:t>Even identifying the end of sentences is challenging </a:t>
            </a:r>
            <a:endParaRPr/>
          </a:p>
          <a:p>
            <a:pPr marL="914400" lvl="1" indent="-317500" algn="l" rtl="0">
              <a:lnSpc>
                <a:spcPct val="115000"/>
              </a:lnSpc>
              <a:spcBef>
                <a:spcPts val="0"/>
              </a:spcBef>
              <a:spcAft>
                <a:spcPts val="0"/>
              </a:spcAft>
              <a:buSzPts val="1400"/>
              <a:buChar char="○"/>
            </a:pPr>
            <a:r>
              <a:rPr lang="en">
                <a:solidFill>
                  <a:srgbClr val="7030A0"/>
                </a:solidFill>
                <a:latin typeface="Cambria"/>
                <a:ea typeface="Cambria"/>
                <a:cs typeface="Cambria"/>
                <a:sym typeface="Cambria"/>
              </a:rPr>
              <a:t>[Sentence boundary detection in legal text, Natural Legal Language Processing Workshop 2019]</a:t>
            </a:r>
            <a:endParaRPr/>
          </a:p>
          <a:p>
            <a:pPr marL="1143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1"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a:latin typeface="Cambria"/>
              <a:ea typeface="Cambria"/>
              <a:cs typeface="Cambria"/>
              <a:sym typeface="Cambria"/>
            </a:endParaRPr>
          </a:p>
        </p:txBody>
      </p:sp>
      <p:sp>
        <p:nvSpPr>
          <p:cNvPr id="191" name="Google Shape;19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Complexity of text</a:t>
            </a:r>
            <a:endParaRPr/>
          </a:p>
        </p:txBody>
      </p:sp>
      <p:sp>
        <p:nvSpPr>
          <p:cNvPr id="197" name="Google Shape;197;p27"/>
          <p:cNvSpPr txBox="1">
            <a:spLocks noGrp="1"/>
          </p:cNvSpPr>
          <p:nvPr>
            <p:ph type="body" idx="1"/>
          </p:nvPr>
        </p:nvSpPr>
        <p:spPr>
          <a:xfrm>
            <a:off x="311700" y="1152475"/>
            <a:ext cx="8594556"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Lengthy and complex sentences</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Non-standard ways of writing, frequent use of abbreviations</a:t>
            </a:r>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rgbClr val="7030A0"/>
                </a:solidFill>
                <a:latin typeface="Cambria"/>
                <a:ea typeface="Cambria"/>
                <a:cs typeface="Cambria"/>
                <a:sym typeface="Cambria"/>
              </a:rPr>
              <a:t>Even identifying the end of sentences is challenging </a:t>
            </a:r>
            <a:endParaRPr/>
          </a:p>
          <a:p>
            <a:pPr marL="914400" lvl="1" indent="-317500" algn="l" rtl="0">
              <a:lnSpc>
                <a:spcPct val="115000"/>
              </a:lnSpc>
              <a:spcBef>
                <a:spcPts val="0"/>
              </a:spcBef>
              <a:spcAft>
                <a:spcPts val="0"/>
              </a:spcAft>
              <a:buSzPts val="1400"/>
              <a:buChar char="○"/>
            </a:pPr>
            <a:r>
              <a:rPr lang="en">
                <a:solidFill>
                  <a:srgbClr val="7030A0"/>
                </a:solidFill>
                <a:latin typeface="Cambria"/>
                <a:ea typeface="Cambria"/>
                <a:cs typeface="Cambria"/>
                <a:sym typeface="Cambria"/>
              </a:rPr>
              <a:t>[Sentence boundary detection in legal text, Natural Legal Language Processing Workshop 2019]</a:t>
            </a:r>
            <a:endParaRPr/>
          </a:p>
          <a:p>
            <a:pPr marL="1143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1"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a:latin typeface="Cambria"/>
              <a:ea typeface="Cambria"/>
              <a:cs typeface="Cambria"/>
              <a:sym typeface="Cambria"/>
            </a:endParaRPr>
          </a:p>
        </p:txBody>
      </p:sp>
      <p:sp>
        <p:nvSpPr>
          <p:cNvPr id="198" name="Google Shape;1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199" name="Google Shape;199;p27"/>
          <p:cNvSpPr txBox="1"/>
          <p:nvPr/>
        </p:nvSpPr>
        <p:spPr>
          <a:xfrm>
            <a:off x="570368" y="3014804"/>
            <a:ext cx="7985157" cy="1600438"/>
          </a:xfrm>
          <a:prstGeom prst="rect">
            <a:avLst/>
          </a:prstGeom>
          <a:solidFill>
            <a:srgbClr val="F7FFB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Cambria"/>
                <a:ea typeface="Cambria"/>
                <a:cs typeface="Cambria"/>
                <a:sym typeface="Cambria"/>
              </a:rPr>
              <a:t>This Court in Indian Petrochemicals Corporation </a:t>
            </a:r>
            <a:r>
              <a:rPr lang="en" sz="1400" b="1" i="0" u="none" strike="noStrike" cap="none">
                <a:solidFill>
                  <a:srgbClr val="FF0000"/>
                </a:solidFill>
                <a:latin typeface="Cambria"/>
                <a:ea typeface="Cambria"/>
                <a:cs typeface="Cambria"/>
                <a:sym typeface="Cambria"/>
              </a:rPr>
              <a:t>Ltd.</a:t>
            </a:r>
            <a:r>
              <a:rPr lang="en" sz="1400" b="1" i="0" u="none" strike="noStrike" cap="none">
                <a:solidFill>
                  <a:schemeClr val="dk1"/>
                </a:solidFill>
                <a:latin typeface="Cambria"/>
                <a:ea typeface="Cambria"/>
                <a:cs typeface="Cambria"/>
                <a:sym typeface="Cambria"/>
              </a:rPr>
              <a:t> </a:t>
            </a:r>
            <a:r>
              <a:rPr lang="en" sz="1400" b="0" i="0" u="none" strike="noStrike" cap="none">
                <a:solidFill>
                  <a:schemeClr val="dk1"/>
                </a:solidFill>
                <a:latin typeface="Cambria"/>
                <a:ea typeface="Cambria"/>
                <a:cs typeface="Cambria"/>
                <a:sym typeface="Cambria"/>
              </a:rPr>
              <a:t>&amp; </a:t>
            </a:r>
            <a:r>
              <a:rPr lang="en" sz="1400" b="1" i="0" u="none" strike="noStrike" cap="none">
                <a:solidFill>
                  <a:srgbClr val="FF0000"/>
                </a:solidFill>
                <a:latin typeface="Cambria"/>
                <a:ea typeface="Cambria"/>
                <a:cs typeface="Cambria"/>
                <a:sym typeface="Cambria"/>
              </a:rPr>
              <a:t>Anr.</a:t>
            </a:r>
            <a:r>
              <a:rPr lang="en" sz="1400" b="1" i="0" u="none" strike="noStrike" cap="none">
                <a:solidFill>
                  <a:schemeClr val="dk1"/>
                </a:solidFill>
                <a:latin typeface="Cambria"/>
                <a:ea typeface="Cambria"/>
                <a:cs typeface="Cambria"/>
                <a:sym typeface="Cambria"/>
              </a:rPr>
              <a:t> </a:t>
            </a:r>
            <a:r>
              <a:rPr lang="en" sz="1400" b="1" i="0" u="none" strike="noStrike" cap="none">
                <a:solidFill>
                  <a:srgbClr val="FF0000"/>
                </a:solidFill>
                <a:latin typeface="Cambria"/>
                <a:ea typeface="Cambria"/>
                <a:cs typeface="Cambria"/>
                <a:sym typeface="Cambria"/>
              </a:rPr>
              <a:t>vs.</a:t>
            </a:r>
            <a:r>
              <a:rPr lang="en" sz="1400" b="1" i="0" u="none" strike="noStrike" cap="none">
                <a:solidFill>
                  <a:schemeClr val="dk1"/>
                </a:solidFill>
                <a:latin typeface="Cambria"/>
                <a:ea typeface="Cambria"/>
                <a:cs typeface="Cambria"/>
                <a:sym typeface="Cambria"/>
              </a:rPr>
              <a:t> </a:t>
            </a:r>
            <a:r>
              <a:rPr lang="en" sz="1400" b="0" i="0" u="none" strike="noStrike" cap="none">
                <a:solidFill>
                  <a:schemeClr val="dk1"/>
                </a:solidFill>
                <a:latin typeface="Cambria"/>
                <a:ea typeface="Cambria"/>
                <a:cs typeface="Cambria"/>
                <a:sym typeface="Cambria"/>
              </a:rPr>
              <a:t>Shramik Sena &amp; </a:t>
            </a:r>
            <a:r>
              <a:rPr lang="en" sz="1400" b="1" i="0" u="none" strike="noStrike" cap="none">
                <a:solidFill>
                  <a:srgbClr val="FF0000"/>
                </a:solidFill>
                <a:latin typeface="Cambria"/>
                <a:ea typeface="Cambria"/>
                <a:cs typeface="Cambria"/>
                <a:sym typeface="Cambria"/>
              </a:rPr>
              <a:t>Ors.</a:t>
            </a:r>
            <a:r>
              <a:rPr lang="en" sz="1400" b="0" i="0" u="none" strike="noStrike" cap="none">
                <a:solidFill>
                  <a:schemeClr val="dk1"/>
                </a:solidFill>
                <a:latin typeface="Cambria"/>
                <a:ea typeface="Cambria"/>
                <a:cs typeface="Cambria"/>
                <a:sym typeface="Cambria"/>
              </a:rPr>
              <a:t>, 1999(6), referred to the decisions in Parimal Chandra Rahas case, Reserve Bank of India </a:t>
            </a:r>
            <a:r>
              <a:rPr lang="en" sz="1400" b="1" i="0" u="none" strike="noStrike" cap="none">
                <a:solidFill>
                  <a:srgbClr val="FF0000"/>
                </a:solidFill>
                <a:latin typeface="Cambria"/>
                <a:ea typeface="Cambria"/>
                <a:cs typeface="Cambria"/>
                <a:sym typeface="Cambria"/>
              </a:rPr>
              <a:t>vs.</a:t>
            </a:r>
            <a:r>
              <a:rPr lang="en" sz="1400" b="0" i="0" u="none" strike="noStrike" cap="none">
                <a:solidFill>
                  <a:schemeClr val="dk1"/>
                </a:solidFill>
                <a:latin typeface="Cambria"/>
                <a:ea typeface="Cambria"/>
                <a:cs typeface="Cambria"/>
                <a:sym typeface="Cambria"/>
              </a:rPr>
              <a:t> Workmen, 1996, and </a:t>
            </a:r>
            <a:r>
              <a:rPr lang="en" sz="1400" b="1" i="0" u="none" strike="noStrike" cap="none">
                <a:solidFill>
                  <a:srgbClr val="FF0000"/>
                </a:solidFill>
                <a:latin typeface="Cambria"/>
                <a:ea typeface="Cambria"/>
                <a:cs typeface="Cambria"/>
                <a:sym typeface="Cambria"/>
              </a:rPr>
              <a:t>M.M.R.</a:t>
            </a:r>
            <a:r>
              <a:rPr lang="en" sz="1400" b="1" i="0" u="none" strike="noStrike" cap="none">
                <a:solidFill>
                  <a:schemeClr val="dk1"/>
                </a:solidFill>
                <a:latin typeface="Cambria"/>
                <a:ea typeface="Cambria"/>
                <a:cs typeface="Cambria"/>
                <a:sym typeface="Cambria"/>
              </a:rPr>
              <a:t> </a:t>
            </a:r>
            <a:r>
              <a:rPr lang="en" sz="1400" b="0" i="0" u="none" strike="noStrike" cap="none">
                <a:solidFill>
                  <a:schemeClr val="dk1"/>
                </a:solidFill>
                <a:latin typeface="Cambria"/>
                <a:ea typeface="Cambria"/>
                <a:cs typeface="Cambria"/>
                <a:sym typeface="Cambria"/>
              </a:rPr>
              <a:t>Khan </a:t>
            </a:r>
            <a:r>
              <a:rPr lang="en" sz="1400" b="1" i="0" u="none" strike="noStrike" cap="none">
                <a:solidFill>
                  <a:srgbClr val="FF0000"/>
                </a:solidFill>
                <a:latin typeface="Cambria"/>
                <a:ea typeface="Cambria"/>
                <a:cs typeface="Cambria"/>
                <a:sym typeface="Cambria"/>
              </a:rPr>
              <a:t>vs.</a:t>
            </a:r>
            <a:r>
              <a:rPr lang="en" sz="1400" b="1" i="0" u="none" strike="noStrike" cap="none">
                <a:solidFill>
                  <a:schemeClr val="dk1"/>
                </a:solidFill>
                <a:latin typeface="Cambria"/>
                <a:ea typeface="Cambria"/>
                <a:cs typeface="Cambria"/>
                <a:sym typeface="Cambria"/>
              </a:rPr>
              <a:t> </a:t>
            </a:r>
            <a:r>
              <a:rPr lang="en" sz="1400" b="0" i="0" u="none" strike="noStrike" cap="none">
                <a:solidFill>
                  <a:schemeClr val="dk1"/>
                </a:solidFill>
                <a:latin typeface="Cambria"/>
                <a:ea typeface="Cambria"/>
                <a:cs typeface="Cambria"/>
                <a:sym typeface="Cambria"/>
              </a:rPr>
              <a:t>Union of India, 1990, and held that the workmen of a statutory canteen, as in the present case, would be workmen of an establishment for the purposes of the Act only and not for other purposes. </a:t>
            </a:r>
            <a:endParaRPr/>
          </a:p>
          <a:p>
            <a:pPr marL="0" marR="0" lvl="0" indent="0" algn="l" rtl="0">
              <a:lnSpc>
                <a:spcPct val="100000"/>
              </a:lnSpc>
              <a:spcBef>
                <a:spcPts val="0"/>
              </a:spcBef>
              <a:spcAft>
                <a:spcPts val="0"/>
              </a:spcAft>
              <a:buNone/>
            </a:pP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r>
              <a:rPr lang="en" sz="1400" b="0" i="0" u="none" strike="noStrike" cap="none">
                <a:solidFill>
                  <a:schemeClr val="dk1"/>
                </a:solidFill>
                <a:latin typeface="Cambria"/>
                <a:ea typeface="Cambria"/>
                <a:cs typeface="Cambria"/>
                <a:sym typeface="Cambria"/>
              </a:rPr>
              <a:t>[71 words]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Standard NLP tools do not usually work well on legal text</a:t>
            </a:r>
            <a:endParaRPr/>
          </a:p>
        </p:txBody>
      </p:sp>
      <p:sp>
        <p:nvSpPr>
          <p:cNvPr id="205" name="Google Shape;205;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E.g., standard Named Entity Recognizers (Stanford / Spacy) often incorrect</a:t>
            </a:r>
            <a:endParaRPr/>
          </a:p>
          <a:p>
            <a:pPr marL="457200" lvl="0" indent="-228600" algn="l" rtl="0">
              <a:lnSpc>
                <a:spcPct val="115000"/>
              </a:lnSpc>
              <a:spcBef>
                <a:spcPts val="0"/>
              </a:spcBef>
              <a:spcAft>
                <a:spcPts val="0"/>
              </a:spcAft>
              <a:buSzPts val="1800"/>
              <a:buNone/>
            </a:pPr>
            <a:endParaRPr>
              <a:solidFill>
                <a:srgbClr val="7030A0"/>
              </a:solidFill>
              <a:latin typeface="Cambria"/>
              <a:ea typeface="Cambria"/>
              <a:cs typeface="Cambria"/>
              <a:sym typeface="Cambria"/>
            </a:endParaRPr>
          </a:p>
          <a:p>
            <a:pPr marL="1143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1" indent="-228600" algn="l" rtl="0">
              <a:lnSpc>
                <a:spcPct val="115000"/>
              </a:lnSpc>
              <a:spcBef>
                <a:spcPts val="0"/>
              </a:spcBef>
              <a:spcAft>
                <a:spcPts val="0"/>
              </a:spcAft>
              <a:buSzPts val="1800"/>
              <a:buNone/>
            </a:pPr>
            <a:endParaRPr sz="1800">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a:latin typeface="Cambria"/>
              <a:ea typeface="Cambria"/>
              <a:cs typeface="Cambria"/>
              <a:sym typeface="Cambria"/>
            </a:endParaRPr>
          </a:p>
        </p:txBody>
      </p:sp>
      <p:sp>
        <p:nvSpPr>
          <p:cNvPr id="206" name="Google Shape;20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
        <p:nvSpPr>
          <p:cNvPr id="207" name="Google Shape;207;p28"/>
          <p:cNvSpPr txBox="1"/>
          <p:nvPr/>
        </p:nvSpPr>
        <p:spPr>
          <a:xfrm>
            <a:off x="758127" y="2131168"/>
            <a:ext cx="5608200" cy="7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rgbClr val="000000"/>
                </a:solidFill>
                <a:latin typeface="Merriweather Light"/>
                <a:ea typeface="Merriweather Light"/>
                <a:cs typeface="Merriweather Light"/>
                <a:sym typeface="Merriweather Light"/>
              </a:rPr>
              <a:t>“</a:t>
            </a:r>
            <a:r>
              <a:rPr lang="en" sz="1800" b="0" i="0" u="none" strike="noStrike" cap="none">
                <a:solidFill>
                  <a:srgbClr val="38761D"/>
                </a:solidFill>
                <a:latin typeface="Merriweather Light"/>
                <a:ea typeface="Merriweather Light"/>
                <a:cs typeface="Merriweather Light"/>
                <a:sym typeface="Merriweather Light"/>
              </a:rPr>
              <a:t>Life Insurance Corporation, India</a:t>
            </a:r>
            <a:r>
              <a:rPr lang="en" sz="1800" b="0" i="0" u="none" strike="noStrike" cap="none">
                <a:solidFill>
                  <a:srgbClr val="000000"/>
                </a:solidFill>
                <a:latin typeface="Merriweather Light"/>
                <a:ea typeface="Merriweather Light"/>
                <a:cs typeface="Merriweather Light"/>
                <a:sym typeface="Merriweather Light"/>
              </a:rPr>
              <a:t>”</a:t>
            </a:r>
            <a:br>
              <a:rPr lang="en" sz="1800" b="0" i="0" u="none" strike="noStrike" cap="none">
                <a:solidFill>
                  <a:srgbClr val="000000"/>
                </a:solidFill>
                <a:latin typeface="Merriweather Light"/>
                <a:ea typeface="Merriweather Light"/>
                <a:cs typeface="Merriweather Light"/>
                <a:sym typeface="Merriweather Light"/>
              </a:rPr>
            </a:br>
            <a:r>
              <a:rPr lang="en" sz="1400" b="0" i="0" u="none" strike="noStrike" cap="none">
                <a:solidFill>
                  <a:schemeClr val="dk2"/>
                </a:solidFill>
                <a:latin typeface="Merriweather Light"/>
                <a:ea typeface="Merriweather Light"/>
                <a:cs typeface="Merriweather Light"/>
                <a:sym typeface="Merriweather Light"/>
              </a:rPr>
              <a:t>Life : PER, Insurance Corporation : ORG, India : LOC</a:t>
            </a:r>
            <a:br>
              <a:rPr lang="en" sz="1400" b="0" i="0" u="none" strike="noStrike" cap="none">
                <a:solidFill>
                  <a:srgbClr val="000000"/>
                </a:solidFill>
                <a:latin typeface="Merriweather Light"/>
                <a:ea typeface="Merriweather Light"/>
                <a:cs typeface="Merriweather Light"/>
                <a:sym typeface="Merriweather Light"/>
              </a:rPr>
            </a:br>
            <a:endParaRPr sz="1400" b="0" i="0" u="none" strike="noStrike" cap="none">
              <a:solidFill>
                <a:srgbClr val="000000"/>
              </a:solidFill>
              <a:latin typeface="Merriweather Light"/>
              <a:ea typeface="Merriweather Light"/>
              <a:cs typeface="Merriweather Light"/>
              <a:sym typeface="Merriweather Light"/>
            </a:endParaRPr>
          </a:p>
          <a:p>
            <a:pPr marL="0" marR="0" lvl="0" indent="0" algn="ctr" rtl="0">
              <a:lnSpc>
                <a:spcPct val="115000"/>
              </a:lnSpc>
              <a:spcBef>
                <a:spcPts val="1600"/>
              </a:spcBef>
              <a:spcAft>
                <a:spcPts val="1600"/>
              </a:spcAft>
              <a:buClr>
                <a:srgbClr val="000000"/>
              </a:buClr>
              <a:buSzPts val="1400"/>
              <a:buFont typeface="Arial"/>
              <a:buNone/>
            </a:pPr>
            <a:endParaRPr sz="1400" b="0" i="0" u="none" strike="noStrike" cap="none">
              <a:solidFill>
                <a:srgbClr val="000000"/>
              </a:solidFill>
              <a:latin typeface="Merriweather Light"/>
              <a:ea typeface="Merriweather Light"/>
              <a:cs typeface="Merriweather Light"/>
              <a:sym typeface="Merriweather Light"/>
            </a:endParaRPr>
          </a:p>
        </p:txBody>
      </p:sp>
      <p:pic>
        <p:nvPicPr>
          <p:cNvPr id="208" name="Google Shape;208;p28"/>
          <p:cNvPicPr preferRelativeResize="0"/>
          <p:nvPr/>
        </p:nvPicPr>
        <p:blipFill rotWithShape="1">
          <a:blip r:embed="rId3">
            <a:alphaModFix/>
          </a:blip>
          <a:srcRect/>
          <a:stretch/>
        </p:blipFill>
        <p:spPr>
          <a:xfrm>
            <a:off x="427210" y="3096900"/>
            <a:ext cx="6860557" cy="1542789"/>
          </a:xfrm>
          <a:prstGeom prst="rect">
            <a:avLst/>
          </a:prstGeom>
          <a:noFill/>
          <a:ln>
            <a:noFill/>
          </a:ln>
        </p:spPr>
      </p:pic>
      <p:sp>
        <p:nvSpPr>
          <p:cNvPr id="209" name="Google Shape;209;p28"/>
          <p:cNvSpPr txBox="1"/>
          <p:nvPr/>
        </p:nvSpPr>
        <p:spPr>
          <a:xfrm>
            <a:off x="6684264" y="2204320"/>
            <a:ext cx="195681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7030A0"/>
                </a:solidFill>
                <a:latin typeface="Arial"/>
                <a:ea typeface="Arial"/>
                <a:cs typeface="Arial"/>
                <a:sym typeface="Arial"/>
              </a:rPr>
              <a:t>Example using Stanford NER</a:t>
            </a:r>
            <a:endParaRPr/>
          </a:p>
        </p:txBody>
      </p:sp>
      <p:sp>
        <p:nvSpPr>
          <p:cNvPr id="210" name="Google Shape;210;p28"/>
          <p:cNvSpPr txBox="1"/>
          <p:nvPr/>
        </p:nvSpPr>
        <p:spPr>
          <a:xfrm>
            <a:off x="7287768" y="3782001"/>
            <a:ext cx="17723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7030A0"/>
                </a:solidFill>
                <a:latin typeface="Arial"/>
                <a:ea typeface="Arial"/>
                <a:cs typeface="Arial"/>
                <a:sym typeface="Arial"/>
              </a:rPr>
              <a:t>Example using Spacy NER</a:t>
            </a:r>
            <a:endParaRPr/>
          </a:p>
        </p:txBody>
      </p:sp>
      <p:sp>
        <p:nvSpPr>
          <p:cNvPr id="211" name="Google Shape;211;p28"/>
          <p:cNvSpPr/>
          <p:nvPr/>
        </p:nvSpPr>
        <p:spPr>
          <a:xfrm>
            <a:off x="5568700" y="3977650"/>
            <a:ext cx="1351500" cy="301800"/>
          </a:xfrm>
          <a:prstGeom prst="frame">
            <a:avLst>
              <a:gd name="adj1" fmla="val 12500"/>
            </a:avLst>
          </a:prstGeom>
          <a:solidFill>
            <a:schemeClr val="accen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2" name="Google Shape;212;p28"/>
          <p:cNvSpPr txBox="1"/>
          <p:nvPr/>
        </p:nvSpPr>
        <p:spPr>
          <a:xfrm>
            <a:off x="7360920" y="4480337"/>
            <a:ext cx="8503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FF0000"/>
                </a:solidFill>
                <a:latin typeface="Arial"/>
                <a:ea typeface="Arial"/>
                <a:cs typeface="Arial"/>
                <a:sym typeface="Arial"/>
              </a:rPr>
              <a:t>missed</a:t>
            </a:r>
            <a:endParaRPr/>
          </a:p>
        </p:txBody>
      </p:sp>
      <p:cxnSp>
        <p:nvCxnSpPr>
          <p:cNvPr id="213" name="Google Shape;213;p28"/>
          <p:cNvCxnSpPr/>
          <p:nvPr/>
        </p:nvCxnSpPr>
        <p:spPr>
          <a:xfrm rot="10800000">
            <a:off x="6812280" y="4315969"/>
            <a:ext cx="512064" cy="318257"/>
          </a:xfrm>
          <a:prstGeom prst="straightConnector1">
            <a:avLst/>
          </a:prstGeom>
          <a:noFill/>
          <a:ln w="9525" cap="flat" cmpd="sng">
            <a:solidFill>
              <a:srgbClr val="FF0000"/>
            </a:solidFill>
            <a:prstDash val="solid"/>
            <a:round/>
            <a:headEnd type="none" w="sm" len="sm"/>
            <a:tailEnd type="triangle" w="med" len="med"/>
          </a:ln>
        </p:spPr>
      </p:cxnSp>
      <p:sp>
        <p:nvSpPr>
          <p:cNvPr id="214" name="Google Shape;214;p28"/>
          <p:cNvSpPr/>
          <p:nvPr/>
        </p:nvSpPr>
        <p:spPr>
          <a:xfrm>
            <a:off x="1669725" y="3520450"/>
            <a:ext cx="850500" cy="301800"/>
          </a:xfrm>
          <a:prstGeom prst="frame">
            <a:avLst>
              <a:gd name="adj1" fmla="val 12500"/>
            </a:avLst>
          </a:prstGeom>
          <a:solidFill>
            <a:schemeClr val="accen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Wide variation in style of writing</a:t>
            </a:r>
            <a:endParaRPr/>
          </a:p>
        </p:txBody>
      </p:sp>
      <p:sp>
        <p:nvSpPr>
          <p:cNvPr id="220" name="Google Shape;220;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Significant variations in</a:t>
            </a:r>
            <a:endParaRPr>
              <a:solidFill>
                <a:schemeClr val="dk1"/>
              </a:solidFill>
              <a:latin typeface="Cambria"/>
              <a:ea typeface="Cambria"/>
              <a:cs typeface="Cambria"/>
              <a:sym typeface="Cambria"/>
            </a:endParaRPr>
          </a:p>
          <a:p>
            <a:pPr marL="914400" lvl="1" indent="-330200" algn="l" rtl="0">
              <a:lnSpc>
                <a:spcPct val="115000"/>
              </a:lnSpc>
              <a:spcBef>
                <a:spcPts val="0"/>
              </a:spcBef>
              <a:spcAft>
                <a:spcPts val="0"/>
              </a:spcAft>
              <a:buSzPts val="1600"/>
              <a:buChar char="○"/>
            </a:pPr>
            <a:r>
              <a:rPr lang="en" sz="1600">
                <a:solidFill>
                  <a:schemeClr val="dk1"/>
                </a:solidFill>
                <a:latin typeface="Cambria"/>
                <a:ea typeface="Cambria"/>
                <a:cs typeface="Cambria"/>
                <a:sym typeface="Cambria"/>
              </a:rPr>
              <a:t>Writing style and document structure </a:t>
            </a:r>
            <a:endParaRPr sz="1600">
              <a:solidFill>
                <a:schemeClr val="dk1"/>
              </a:solidFill>
              <a:latin typeface="Cambria"/>
              <a:ea typeface="Cambria"/>
              <a:cs typeface="Cambria"/>
              <a:sym typeface="Cambria"/>
            </a:endParaRPr>
          </a:p>
          <a:p>
            <a:pPr marL="914400" lvl="1" indent="-330200" algn="l" rtl="0">
              <a:spcBef>
                <a:spcPts val="0"/>
              </a:spcBef>
              <a:spcAft>
                <a:spcPts val="0"/>
              </a:spcAft>
              <a:buClr>
                <a:schemeClr val="dk1"/>
              </a:buClr>
              <a:buSzPts val="1600"/>
              <a:buFont typeface="Cambria"/>
              <a:buChar char="○"/>
            </a:pPr>
            <a:r>
              <a:rPr lang="en" sz="1600">
                <a:solidFill>
                  <a:schemeClr val="dk1"/>
                </a:solidFill>
                <a:latin typeface="Cambria"/>
                <a:ea typeface="Cambria"/>
                <a:cs typeface="Cambria"/>
                <a:sym typeface="Cambria"/>
              </a:rPr>
              <a:t>Lack of standard notations / terminologies</a:t>
            </a:r>
            <a:endParaRPr sz="160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These can vary widely from one country to another, or even between different courts in the same country</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E.g., summarization methods designed for documents of one country do not work well on documents from other countries </a:t>
            </a:r>
            <a:r>
              <a:rPr lang="en" sz="1400">
                <a:solidFill>
                  <a:schemeClr val="dk1"/>
                </a:solidFill>
                <a:latin typeface="Cambria"/>
                <a:ea typeface="Cambria"/>
                <a:cs typeface="Cambria"/>
                <a:sym typeface="Cambria"/>
              </a:rPr>
              <a:t>[Bhattacharya et al. ECIR 2019]</a:t>
            </a:r>
            <a:endParaRPr sz="1400">
              <a:solidFill>
                <a:srgbClr val="7030A0"/>
              </a:solidFill>
              <a:latin typeface="Cambria"/>
              <a:ea typeface="Cambria"/>
              <a:cs typeface="Cambria"/>
              <a:sym typeface="Cambria"/>
            </a:endParaRPr>
          </a:p>
          <a:p>
            <a:pPr marL="457200" lvl="0" indent="0" algn="l" rtl="0">
              <a:lnSpc>
                <a:spcPct val="115000"/>
              </a:lnSpc>
              <a:spcBef>
                <a:spcPts val="0"/>
              </a:spcBef>
              <a:spcAft>
                <a:spcPts val="0"/>
              </a:spcAft>
              <a:buNone/>
            </a:pPr>
            <a:endParaRPr>
              <a:latin typeface="Cambria"/>
              <a:ea typeface="Cambria"/>
              <a:cs typeface="Cambria"/>
              <a:sym typeface="Cambria"/>
            </a:endParaRPr>
          </a:p>
          <a:p>
            <a:pPr marL="457200" lvl="0" indent="-342900" algn="l" rtl="0">
              <a:lnSpc>
                <a:spcPct val="115000"/>
              </a:lnSpc>
              <a:spcBef>
                <a:spcPts val="0"/>
              </a:spcBef>
              <a:spcAft>
                <a:spcPts val="0"/>
              </a:spcAft>
              <a:buClr>
                <a:srgbClr val="9900FF"/>
              </a:buClr>
              <a:buSzPts val="1800"/>
              <a:buFont typeface="Cambria"/>
              <a:buChar char="●"/>
            </a:pPr>
            <a:r>
              <a:rPr lang="en">
                <a:solidFill>
                  <a:srgbClr val="9900FF"/>
                </a:solidFill>
                <a:latin typeface="Cambria"/>
                <a:ea typeface="Cambria"/>
                <a:cs typeface="Cambria"/>
                <a:sym typeface="Cambria"/>
              </a:rPr>
              <a:t>Legal documents of some countries are particularly difficult for text analytics</a:t>
            </a:r>
            <a:endParaRPr>
              <a:solidFill>
                <a:srgbClr val="9900FF"/>
              </a:solidFill>
              <a:latin typeface="Cambria"/>
              <a:ea typeface="Cambria"/>
              <a:cs typeface="Cambria"/>
              <a:sym typeface="Cambria"/>
            </a:endParaRPr>
          </a:p>
        </p:txBody>
      </p:sp>
      <p:sp>
        <p:nvSpPr>
          <p:cNvPr id="221" name="Google Shape;22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6d6f4164bf_0_0"/>
          <p:cNvSpPr txBox="1">
            <a:spLocks noGrp="1"/>
          </p:cNvSpPr>
          <p:nvPr>
            <p:ph type="title"/>
          </p:nvPr>
        </p:nvSpPr>
        <p:spPr>
          <a:xfrm>
            <a:off x="354950" y="364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Example case </a:t>
            </a:r>
            <a:endParaRPr/>
          </a:p>
        </p:txBody>
      </p:sp>
      <p:sp>
        <p:nvSpPr>
          <p:cNvPr id="227" name="Google Shape;227;g26d6f4164bf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endParaRPr sz="2400">
              <a:solidFill>
                <a:schemeClr val="dk1"/>
              </a:solidFill>
              <a:latin typeface="Merriweather Light"/>
              <a:ea typeface="Merriweather Light"/>
              <a:cs typeface="Merriweather Light"/>
              <a:sym typeface="Merriweather Light"/>
            </a:endParaRPr>
          </a:p>
          <a:p>
            <a:pPr marL="0" lvl="0" indent="0" algn="ctr" rtl="0">
              <a:lnSpc>
                <a:spcPct val="115000"/>
              </a:lnSpc>
              <a:spcBef>
                <a:spcPts val="1600"/>
              </a:spcBef>
              <a:spcAft>
                <a:spcPts val="0"/>
              </a:spcAft>
              <a:buClr>
                <a:schemeClr val="lt1"/>
              </a:buClr>
              <a:buSzPts val="1100"/>
              <a:buFont typeface="Arial"/>
              <a:buNone/>
            </a:pPr>
            <a:r>
              <a:rPr lang="en" sz="2400">
                <a:solidFill>
                  <a:schemeClr val="dk1"/>
                </a:solidFill>
                <a:latin typeface="Merriweather Light"/>
                <a:ea typeface="Merriweather Light"/>
                <a:cs typeface="Merriweather Light"/>
                <a:sym typeface="Merriweather Light"/>
              </a:rPr>
              <a:t>United Kingdom Supreme Court</a:t>
            </a:r>
            <a:endParaRPr sz="2400">
              <a:solidFill>
                <a:schemeClr val="dk1"/>
              </a:solidFill>
              <a:latin typeface="Merriweather Light"/>
              <a:ea typeface="Merriweather Light"/>
              <a:cs typeface="Merriweather Light"/>
              <a:sym typeface="Merriweather Light"/>
            </a:endParaRPr>
          </a:p>
          <a:p>
            <a:pPr marL="0" lvl="0" indent="0" algn="ctr" rtl="0">
              <a:lnSpc>
                <a:spcPct val="115000"/>
              </a:lnSpc>
              <a:spcBef>
                <a:spcPts val="1600"/>
              </a:spcBef>
              <a:spcAft>
                <a:spcPts val="0"/>
              </a:spcAft>
              <a:buSzPts val="1800"/>
              <a:buNone/>
            </a:pPr>
            <a:r>
              <a:rPr lang="en" sz="1200" u="sng">
                <a:solidFill>
                  <a:schemeClr val="hlink"/>
                </a:solidFill>
                <a:latin typeface="Merriweather Light"/>
                <a:ea typeface="Merriweather Light"/>
                <a:cs typeface="Merriweather Light"/>
                <a:sym typeface="Merriweather Light"/>
                <a:hlinkClick r:id="rId3"/>
              </a:rPr>
              <a:t>The Manchester Ship Canal Company Ltd and another (Respondents) v United Utilities Water Plc (Appellant)</a:t>
            </a:r>
            <a:endParaRPr sz="1200">
              <a:solidFill>
                <a:srgbClr val="0000FF"/>
              </a:solidFill>
              <a:latin typeface="Merriweather Light"/>
              <a:ea typeface="Merriweather Light"/>
              <a:cs typeface="Merriweather Light"/>
              <a:sym typeface="Merriweather Light"/>
            </a:endParaRPr>
          </a:p>
          <a:p>
            <a:pPr marL="0" lvl="0" indent="0" algn="ctr" rtl="0">
              <a:lnSpc>
                <a:spcPct val="115000"/>
              </a:lnSpc>
              <a:spcBef>
                <a:spcPts val="1600"/>
              </a:spcBef>
              <a:spcAft>
                <a:spcPts val="0"/>
              </a:spcAft>
              <a:buClr>
                <a:schemeClr val="lt1"/>
              </a:buClr>
              <a:buSzPts val="1100"/>
              <a:buFont typeface="Arial"/>
              <a:buNone/>
            </a:pPr>
            <a:r>
              <a:rPr lang="en">
                <a:solidFill>
                  <a:srgbClr val="0000FF"/>
                </a:solidFill>
                <a:latin typeface="Merriweather Light"/>
                <a:ea typeface="Merriweather Light"/>
                <a:cs typeface="Merriweather Light"/>
                <a:sym typeface="Merriweather Light"/>
              </a:rPr>
              <a:t> </a:t>
            </a:r>
            <a:endParaRPr/>
          </a:p>
        </p:txBody>
      </p:sp>
      <p:sp>
        <p:nvSpPr>
          <p:cNvPr id="228" name="Google Shape;228;g26d6f4164bf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26d6f4164bf_0_6"/>
          <p:cNvPicPr preferRelativeResize="0"/>
          <p:nvPr/>
        </p:nvPicPr>
        <p:blipFill rotWithShape="1">
          <a:blip r:embed="rId3">
            <a:alphaModFix/>
          </a:blip>
          <a:srcRect/>
          <a:stretch/>
        </p:blipFill>
        <p:spPr>
          <a:xfrm>
            <a:off x="177525" y="111025"/>
            <a:ext cx="8814076" cy="2770550"/>
          </a:xfrm>
          <a:prstGeom prst="rect">
            <a:avLst/>
          </a:prstGeom>
          <a:noFill/>
          <a:ln>
            <a:noFill/>
          </a:ln>
        </p:spPr>
      </p:pic>
      <p:pic>
        <p:nvPicPr>
          <p:cNvPr id="234" name="Google Shape;234;g26d6f4164bf_0_6"/>
          <p:cNvPicPr preferRelativeResize="0"/>
          <p:nvPr/>
        </p:nvPicPr>
        <p:blipFill rotWithShape="1">
          <a:blip r:embed="rId4">
            <a:alphaModFix/>
          </a:blip>
          <a:srcRect/>
          <a:stretch/>
        </p:blipFill>
        <p:spPr>
          <a:xfrm>
            <a:off x="238700" y="3041875"/>
            <a:ext cx="8752898" cy="1945550"/>
          </a:xfrm>
          <a:prstGeom prst="rect">
            <a:avLst/>
          </a:prstGeom>
          <a:noFill/>
          <a:ln>
            <a:noFill/>
          </a:ln>
        </p:spPr>
      </p:pic>
      <p:sp>
        <p:nvSpPr>
          <p:cNvPr id="235" name="Google Shape;235;g26d6f4164bf_0_6"/>
          <p:cNvSpPr/>
          <p:nvPr/>
        </p:nvSpPr>
        <p:spPr>
          <a:xfrm>
            <a:off x="462725" y="392325"/>
            <a:ext cx="825000" cy="261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26d6f4164bf_0_6"/>
          <p:cNvSpPr/>
          <p:nvPr/>
        </p:nvSpPr>
        <p:spPr>
          <a:xfrm>
            <a:off x="584950" y="2033525"/>
            <a:ext cx="1064700" cy="261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26d6f4164bf_0_6"/>
          <p:cNvSpPr/>
          <p:nvPr/>
        </p:nvSpPr>
        <p:spPr>
          <a:xfrm>
            <a:off x="777575" y="3614350"/>
            <a:ext cx="962700" cy="261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26d6f4164bf_0_6"/>
          <p:cNvSpPr/>
          <p:nvPr/>
        </p:nvSpPr>
        <p:spPr>
          <a:xfrm>
            <a:off x="704800" y="4541325"/>
            <a:ext cx="1136100" cy="261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26d6f4164bf_0_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6d6f4164bf_0_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t>Example Case </a:t>
            </a:r>
            <a:endParaRPr sz="3000"/>
          </a:p>
          <a:p>
            <a:pPr marL="0" lvl="0" indent="0" algn="l" rtl="0">
              <a:lnSpc>
                <a:spcPct val="100000"/>
              </a:lnSpc>
              <a:spcBef>
                <a:spcPts val="0"/>
              </a:spcBef>
              <a:spcAft>
                <a:spcPts val="0"/>
              </a:spcAft>
              <a:buSzPts val="2800"/>
              <a:buNone/>
            </a:pPr>
            <a:endParaRPr/>
          </a:p>
        </p:txBody>
      </p:sp>
      <p:sp>
        <p:nvSpPr>
          <p:cNvPr id="245" name="Google Shape;245;g26d6f4164bf_0_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br>
              <a:rPr lang="en" sz="2400">
                <a:solidFill>
                  <a:srgbClr val="000000"/>
                </a:solidFill>
                <a:latin typeface="Average"/>
                <a:ea typeface="Average"/>
                <a:cs typeface="Average"/>
                <a:sym typeface="Average"/>
              </a:rPr>
            </a:br>
            <a:r>
              <a:rPr lang="en" sz="2400">
                <a:solidFill>
                  <a:srgbClr val="000000"/>
                </a:solidFill>
                <a:latin typeface="Average"/>
                <a:ea typeface="Average"/>
                <a:cs typeface="Average"/>
                <a:sym typeface="Average"/>
              </a:rPr>
              <a:t>Supreme Court of India</a:t>
            </a:r>
            <a:endParaRPr sz="2400">
              <a:solidFill>
                <a:srgbClr val="000000"/>
              </a:solidFill>
              <a:latin typeface="Average"/>
              <a:ea typeface="Average"/>
              <a:cs typeface="Average"/>
              <a:sym typeface="Average"/>
            </a:endParaRPr>
          </a:p>
          <a:p>
            <a:pPr marL="0" lvl="0" indent="0" algn="ctr" rtl="0">
              <a:lnSpc>
                <a:spcPct val="115000"/>
              </a:lnSpc>
              <a:spcBef>
                <a:spcPts val="1600"/>
              </a:spcBef>
              <a:spcAft>
                <a:spcPts val="0"/>
              </a:spcAft>
              <a:buClr>
                <a:schemeClr val="dk1"/>
              </a:buClr>
              <a:buSzPts val="1100"/>
              <a:buFont typeface="Arial"/>
              <a:buNone/>
            </a:pPr>
            <a:r>
              <a:rPr lang="en" u="sng">
                <a:solidFill>
                  <a:schemeClr val="hlink"/>
                </a:solidFill>
                <a:latin typeface="Average"/>
                <a:ea typeface="Average"/>
                <a:cs typeface="Average"/>
                <a:sym typeface="Average"/>
                <a:hlinkClick r:id="rId3"/>
              </a:rPr>
              <a:t>Subimal Sarkar v Sachindra Nath Mondal and others, 2003</a:t>
            </a:r>
            <a:endParaRPr>
              <a:solidFill>
                <a:srgbClr val="0000FF"/>
              </a:solidFill>
              <a:latin typeface="Average"/>
              <a:ea typeface="Average"/>
              <a:cs typeface="Average"/>
              <a:sym typeface="Average"/>
            </a:endParaRPr>
          </a:p>
          <a:p>
            <a:pPr marL="0" lvl="0" indent="0" algn="l" rtl="0">
              <a:lnSpc>
                <a:spcPct val="115000"/>
              </a:lnSpc>
              <a:spcBef>
                <a:spcPts val="1600"/>
              </a:spcBef>
              <a:spcAft>
                <a:spcPts val="1600"/>
              </a:spcAft>
              <a:buSzPts val="1800"/>
              <a:buNone/>
            </a:pPr>
            <a:endParaRPr>
              <a:solidFill>
                <a:srgbClr val="000000"/>
              </a:solidFill>
            </a:endParaRPr>
          </a:p>
        </p:txBody>
      </p:sp>
      <p:sp>
        <p:nvSpPr>
          <p:cNvPr id="246" name="Google Shape;246;g26d6f4164bf_0_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26d6f4164bf_0_22"/>
          <p:cNvPicPr preferRelativeResize="0"/>
          <p:nvPr/>
        </p:nvPicPr>
        <p:blipFill rotWithShape="1">
          <a:blip r:embed="rId3">
            <a:alphaModFix/>
          </a:blip>
          <a:srcRect/>
          <a:stretch/>
        </p:blipFill>
        <p:spPr>
          <a:xfrm>
            <a:off x="152400" y="152400"/>
            <a:ext cx="8839201" cy="4526900"/>
          </a:xfrm>
          <a:prstGeom prst="rect">
            <a:avLst/>
          </a:prstGeom>
          <a:noFill/>
          <a:ln>
            <a:noFill/>
          </a:ln>
        </p:spPr>
      </p:pic>
      <p:sp>
        <p:nvSpPr>
          <p:cNvPr id="252" name="Google Shape;252;g26d6f4164bf_0_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Many types of legal documents </a:t>
            </a:r>
            <a:endParaRPr/>
          </a:p>
        </p:txBody>
      </p:sp>
      <p:sp>
        <p:nvSpPr>
          <p:cNvPr id="95" name="Google Shape;9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rPr>
              <a:t>Statutes, e.g., Acts, Sections</a:t>
            </a:r>
            <a:endParaRPr/>
          </a:p>
          <a:p>
            <a:pPr marL="457200" lvl="0" indent="-342900" algn="l" rtl="0">
              <a:lnSpc>
                <a:spcPct val="115000"/>
              </a:lnSpc>
              <a:spcBef>
                <a:spcPts val="0"/>
              </a:spcBef>
              <a:spcAft>
                <a:spcPts val="0"/>
              </a:spcAft>
              <a:buSzPts val="1800"/>
              <a:buChar char="●"/>
            </a:pPr>
            <a:r>
              <a:rPr lang="en">
                <a:solidFill>
                  <a:schemeClr val="dk1"/>
                </a:solidFill>
              </a:rPr>
              <a:t>First Information Reports (FIR)</a:t>
            </a:r>
            <a:endParaRPr/>
          </a:p>
          <a:p>
            <a:pPr marL="457200" lvl="0" indent="-342900" algn="l" rtl="0">
              <a:lnSpc>
                <a:spcPct val="115000"/>
              </a:lnSpc>
              <a:spcBef>
                <a:spcPts val="0"/>
              </a:spcBef>
              <a:spcAft>
                <a:spcPts val="0"/>
              </a:spcAft>
              <a:buSzPts val="1800"/>
              <a:buChar char="●"/>
            </a:pPr>
            <a:r>
              <a:rPr lang="en">
                <a:solidFill>
                  <a:schemeClr val="dk1"/>
                </a:solidFill>
              </a:rPr>
              <a:t>Docs generated during a case, intermediate orders, … </a:t>
            </a:r>
            <a:endParaRPr/>
          </a:p>
          <a:p>
            <a:pPr marL="457200" lvl="0" indent="-342900" algn="l" rtl="0">
              <a:lnSpc>
                <a:spcPct val="115000"/>
              </a:lnSpc>
              <a:spcBef>
                <a:spcPts val="0"/>
              </a:spcBef>
              <a:spcAft>
                <a:spcPts val="0"/>
              </a:spcAft>
              <a:buSzPts val="1800"/>
              <a:buChar char="●"/>
            </a:pPr>
            <a:r>
              <a:rPr lang="en">
                <a:solidFill>
                  <a:schemeClr val="dk1"/>
                </a:solidFill>
              </a:rPr>
              <a:t>Case judgements (generated at the end of a case)</a:t>
            </a:r>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Contracts, MoUs</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Patents</a:t>
            </a:r>
            <a:endParaRPr/>
          </a:p>
          <a:p>
            <a:pPr marL="457200" lvl="0" indent="-342900" algn="l" rtl="0">
              <a:lnSpc>
                <a:spcPct val="115000"/>
              </a:lnSpc>
              <a:spcBef>
                <a:spcPts val="0"/>
              </a:spcBef>
              <a:spcAft>
                <a:spcPts val="0"/>
              </a:spcAft>
              <a:buSzPts val="1800"/>
              <a:buChar char="●"/>
            </a:pPr>
            <a:r>
              <a:rPr lang="en">
                <a:solidFill>
                  <a:schemeClr val="dk1"/>
                </a:solidFill>
              </a:rPr>
              <a:t>Law reports</a:t>
            </a:r>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 any many more</a:t>
            </a:r>
            <a:endParaRPr/>
          </a:p>
          <a:p>
            <a:pPr marL="457200" lvl="0" indent="-228600" algn="l" rtl="0">
              <a:lnSpc>
                <a:spcPct val="115000"/>
              </a:lnSpc>
              <a:spcBef>
                <a:spcPts val="0"/>
              </a:spcBef>
              <a:spcAft>
                <a:spcPts val="0"/>
              </a:spcAft>
              <a:buSzPts val="1800"/>
              <a:buNone/>
            </a:pPr>
            <a:endParaRPr/>
          </a:p>
        </p:txBody>
      </p:sp>
      <p:sp>
        <p:nvSpPr>
          <p:cNvPr id="96" name="Google Shape;9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26d6f4164bf_0_27"/>
          <p:cNvPicPr preferRelativeResize="0"/>
          <p:nvPr/>
        </p:nvPicPr>
        <p:blipFill rotWithShape="1">
          <a:blip r:embed="rId3">
            <a:alphaModFix amt="28000"/>
          </a:blip>
          <a:srcRect/>
          <a:stretch/>
        </p:blipFill>
        <p:spPr>
          <a:xfrm>
            <a:off x="152400" y="152400"/>
            <a:ext cx="8839201" cy="4526900"/>
          </a:xfrm>
          <a:prstGeom prst="rect">
            <a:avLst/>
          </a:prstGeom>
          <a:noFill/>
          <a:ln>
            <a:noFill/>
          </a:ln>
        </p:spPr>
      </p:pic>
      <p:sp>
        <p:nvSpPr>
          <p:cNvPr id="258" name="Google Shape;258;g26d6f4164bf_0_27"/>
          <p:cNvSpPr txBox="1"/>
          <p:nvPr/>
        </p:nvSpPr>
        <p:spPr>
          <a:xfrm rot="-1733">
            <a:off x="3684925" y="2270143"/>
            <a:ext cx="4761601" cy="48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rgbClr val="9900FF"/>
                </a:solidFill>
                <a:latin typeface="Merriweather"/>
                <a:ea typeface="Merriweather"/>
                <a:cs typeface="Merriweather"/>
                <a:sym typeface="Merriweather"/>
              </a:rPr>
              <a:t>Where are the </a:t>
            </a:r>
            <a:r>
              <a:rPr lang="en" sz="2400" b="1" i="0" u="none" strike="noStrike" cap="none">
                <a:solidFill>
                  <a:srgbClr val="9900FF"/>
                </a:solidFill>
                <a:latin typeface="Merriweather"/>
                <a:ea typeface="Merriweather"/>
                <a:cs typeface="Merriweather"/>
                <a:sym typeface="Merriweather"/>
              </a:rPr>
              <a:t>Legal Issues ?</a:t>
            </a:r>
            <a:endParaRPr sz="2400" b="1" i="0" u="none" strike="noStrike" cap="none">
              <a:solidFill>
                <a:srgbClr val="9900FF"/>
              </a:solidFill>
              <a:latin typeface="Merriweather"/>
              <a:ea typeface="Merriweather"/>
              <a:cs typeface="Merriweather"/>
              <a:sym typeface="Merriweather"/>
            </a:endParaRPr>
          </a:p>
        </p:txBody>
      </p:sp>
      <p:sp>
        <p:nvSpPr>
          <p:cNvPr id="259" name="Google Shape;259;g26d6f4164bf_0_27"/>
          <p:cNvSpPr txBox="1"/>
          <p:nvPr/>
        </p:nvSpPr>
        <p:spPr>
          <a:xfrm rot="409">
            <a:off x="247039" y="3550125"/>
            <a:ext cx="5047800" cy="40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rgbClr val="4A86E8"/>
                </a:solidFill>
                <a:latin typeface="Merriweather"/>
                <a:ea typeface="Merriweather"/>
                <a:cs typeface="Merriweather"/>
                <a:sym typeface="Merriweather"/>
              </a:rPr>
              <a:t>Where are the </a:t>
            </a:r>
            <a:r>
              <a:rPr lang="en" sz="2400" b="1" i="0" u="none" strike="noStrike" cap="none">
                <a:solidFill>
                  <a:srgbClr val="4A86E8"/>
                </a:solidFill>
                <a:latin typeface="Merriweather"/>
                <a:ea typeface="Merriweather"/>
                <a:cs typeface="Merriweather"/>
                <a:sym typeface="Merriweather"/>
              </a:rPr>
              <a:t>Arguments ?</a:t>
            </a:r>
            <a:endParaRPr sz="2400" b="1" i="0" u="none" strike="noStrike" cap="none">
              <a:solidFill>
                <a:srgbClr val="4A86E8"/>
              </a:solidFill>
              <a:latin typeface="Merriweather"/>
              <a:ea typeface="Merriweather"/>
              <a:cs typeface="Merriweather"/>
              <a:sym typeface="Merriweather"/>
            </a:endParaRPr>
          </a:p>
        </p:txBody>
      </p:sp>
      <p:sp>
        <p:nvSpPr>
          <p:cNvPr id="260" name="Google Shape;260;g26d6f4164bf_0_27"/>
          <p:cNvSpPr txBox="1"/>
          <p:nvPr/>
        </p:nvSpPr>
        <p:spPr>
          <a:xfrm rot="485">
            <a:off x="355825" y="374681"/>
            <a:ext cx="8507700" cy="139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A64D79"/>
                </a:solidFill>
                <a:latin typeface="Merriweather"/>
                <a:ea typeface="Merriweather"/>
                <a:cs typeface="Merriweather"/>
                <a:sym typeface="Merriweather"/>
              </a:rPr>
              <a:t>No headings or divisions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A64D79"/>
              </a:solidFill>
              <a:latin typeface="Merriweather"/>
              <a:ea typeface="Merriweather"/>
              <a:cs typeface="Merriweather"/>
              <a:sym typeface="Merriweather"/>
            </a:endParaRPr>
          </a:p>
          <a:p>
            <a:pPr marL="0" marR="0" lvl="0" indent="0" algn="ctr" rtl="0">
              <a:lnSpc>
                <a:spcPct val="100000"/>
              </a:lnSpc>
              <a:spcBef>
                <a:spcPts val="0"/>
              </a:spcBef>
              <a:spcAft>
                <a:spcPts val="0"/>
              </a:spcAft>
              <a:buClr>
                <a:srgbClr val="000000"/>
              </a:buClr>
              <a:buSzPts val="2400"/>
              <a:buFont typeface="Arial"/>
              <a:buNone/>
            </a:pPr>
            <a:r>
              <a:rPr lang="en" sz="2400" b="1">
                <a:solidFill>
                  <a:srgbClr val="A64D79"/>
                </a:solidFill>
                <a:latin typeface="Merriweather"/>
                <a:ea typeface="Merriweather"/>
                <a:cs typeface="Merriweather"/>
                <a:sym typeface="Merriweather"/>
              </a:rPr>
              <a:t> 100+</a:t>
            </a:r>
            <a:r>
              <a:rPr lang="en" sz="2400" b="1" i="0" u="none" strike="noStrike" cap="none">
                <a:solidFill>
                  <a:srgbClr val="A64D79"/>
                </a:solidFill>
                <a:latin typeface="Merriweather"/>
                <a:ea typeface="Merriweather"/>
                <a:cs typeface="Merriweather"/>
                <a:sym typeface="Merriweather"/>
              </a:rPr>
              <a:t> pages of unstructured </a:t>
            </a:r>
            <a:r>
              <a:rPr lang="en" sz="2400" b="1">
                <a:solidFill>
                  <a:srgbClr val="A64D79"/>
                </a:solidFill>
                <a:latin typeface="Merriweather"/>
                <a:ea typeface="Merriweather"/>
                <a:cs typeface="Merriweather"/>
                <a:sym typeface="Merriweather"/>
              </a:rPr>
              <a:t>continuous</a:t>
            </a:r>
            <a:r>
              <a:rPr lang="en" sz="2400" b="1" i="0" u="none" strike="noStrike" cap="none">
                <a:solidFill>
                  <a:srgbClr val="A64D79"/>
                </a:solidFill>
                <a:latin typeface="Merriweather"/>
                <a:ea typeface="Merriweather"/>
                <a:cs typeface="Merriweather"/>
                <a:sym typeface="Merriweather"/>
              </a:rPr>
              <a:t> text</a:t>
            </a:r>
            <a:endParaRPr sz="2400" b="1" i="0" u="none" strike="noStrike" cap="none">
              <a:solidFill>
                <a:srgbClr val="A64D79"/>
              </a:solidFill>
              <a:latin typeface="Merriweather"/>
              <a:ea typeface="Merriweather"/>
              <a:cs typeface="Merriweather"/>
              <a:sym typeface="Merriweather"/>
            </a:endParaRPr>
          </a:p>
        </p:txBody>
      </p:sp>
      <p:sp>
        <p:nvSpPr>
          <p:cNvPr id="261" name="Google Shape;261;g26d6f4164bf_0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Expensive to build large-scale datasets</a:t>
            </a:r>
            <a:endParaRPr/>
          </a:p>
        </p:txBody>
      </p:sp>
      <p:sp>
        <p:nvSpPr>
          <p:cNvPr id="267" name="Google Shape;26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Difficult to create large datasets required for supervised NLP/IR methods</a:t>
            </a:r>
            <a:endParaRPr/>
          </a:p>
          <a:p>
            <a:pPr marL="457200" lvl="0" indent="-228600" algn="l" rtl="0">
              <a:lnSpc>
                <a:spcPct val="115000"/>
              </a:lnSpc>
              <a:spcBef>
                <a:spcPts val="0"/>
              </a:spcBef>
              <a:spcAft>
                <a:spcPts val="0"/>
              </a:spcAft>
              <a:buSzPts val="1800"/>
              <a:buNone/>
            </a:pPr>
            <a:endParaRPr sz="220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Requires annotators having expertise in Law:  expensive, time-consuming</a:t>
            </a:r>
            <a:endParaRPr>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rgbClr val="7030A0"/>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a:latin typeface="Cambria"/>
              <a:ea typeface="Cambria"/>
              <a:cs typeface="Cambria"/>
              <a:sym typeface="Cambria"/>
            </a:endParaRPr>
          </a:p>
        </p:txBody>
      </p:sp>
      <p:sp>
        <p:nvSpPr>
          <p:cNvPr id="268" name="Google Shape;26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21</a:t>
            </a:fld>
            <a:endParaRPr/>
          </a:p>
        </p:txBody>
      </p:sp>
      <p:sp>
        <p:nvSpPr>
          <p:cNvPr id="269" name="Google Shape;269;p30"/>
          <p:cNvSpPr txBox="1"/>
          <p:nvPr/>
        </p:nvSpPr>
        <p:spPr>
          <a:xfrm>
            <a:off x="615175" y="3277200"/>
            <a:ext cx="8076900" cy="77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7030A0"/>
                </a:solidFill>
              </a:rPr>
              <a:t>My research group has developed the first Law-AI datasets for Indian judiciary for several Law-AI problems</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ctrTitle"/>
          </p:nvPr>
        </p:nvSpPr>
        <p:spPr>
          <a:xfrm>
            <a:off x="311700" y="1596594"/>
            <a:ext cx="8520600" cy="2192100"/>
          </a:xfrm>
          <a:prstGeom prst="rect">
            <a:avLst/>
          </a:prstGeom>
          <a:solidFill>
            <a:srgbClr val="073763"/>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a:solidFill>
                  <a:srgbClr val="FFFFFF"/>
                </a:solidFill>
                <a:latin typeface="Georgia"/>
                <a:ea typeface="Georgia"/>
                <a:cs typeface="Georgia"/>
                <a:sym typeface="Georgia"/>
              </a:rPr>
              <a:t>Research problems</a:t>
            </a:r>
            <a:br>
              <a:rPr lang="en" sz="4000">
                <a:solidFill>
                  <a:srgbClr val="FFFFFF"/>
                </a:solidFill>
                <a:latin typeface="Georgia"/>
                <a:ea typeface="Georgia"/>
                <a:cs typeface="Georgia"/>
                <a:sym typeface="Georgia"/>
              </a:rPr>
            </a:br>
            <a:endParaRPr sz="4000">
              <a:solidFill>
                <a:srgbClr val="FFFFFF"/>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dk1"/>
                </a:solidFill>
              </a:rPr>
              <a:t>Popular research problems</a:t>
            </a:r>
            <a:endParaRPr>
              <a:solidFill>
                <a:schemeClr val="dk1"/>
              </a:solidFill>
            </a:endParaRPr>
          </a:p>
        </p:txBody>
      </p:sp>
      <p:sp>
        <p:nvSpPr>
          <p:cNvPr id="287" name="Google Shape;287;p33"/>
          <p:cNvSpPr txBox="1">
            <a:spLocks noGrp="1"/>
          </p:cNvSpPr>
          <p:nvPr>
            <p:ph type="body" idx="1"/>
          </p:nvPr>
        </p:nvSpPr>
        <p:spPr>
          <a:xfrm>
            <a:off x="311700" y="1152475"/>
            <a:ext cx="8520600" cy="3688466"/>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Rhetorical labelling / semantic segmentation of case judgements</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Retrieval of relevant precedents </a:t>
            </a:r>
            <a:endParaRPr/>
          </a:p>
          <a:p>
            <a:pPr marL="457200" lvl="0" indent="-342900" algn="l" rtl="0">
              <a:spcBef>
                <a:spcPts val="0"/>
              </a:spcBef>
              <a:spcAft>
                <a:spcPts val="0"/>
              </a:spcAft>
              <a:buSzPts val="1800"/>
              <a:buChar char="●"/>
            </a:pPr>
            <a:r>
              <a:rPr lang="en">
                <a:solidFill>
                  <a:schemeClr val="dk1"/>
                </a:solidFill>
                <a:latin typeface="Cambria"/>
                <a:ea typeface="Cambria"/>
                <a:cs typeface="Cambria"/>
                <a:sym typeface="Cambria"/>
              </a:rPr>
              <a:t>Legal judgement prediction from given facts</a:t>
            </a:r>
            <a:endParaRPr>
              <a:solidFill>
                <a:schemeClr val="dk1"/>
              </a:solidFill>
              <a:latin typeface="Cambria"/>
              <a:ea typeface="Cambria"/>
              <a:cs typeface="Cambria"/>
              <a:sym typeface="Cambria"/>
            </a:endParaRPr>
          </a:p>
          <a:p>
            <a:pPr marL="457200" lvl="0" indent="-342900" algn="l" rtl="0">
              <a:spcBef>
                <a:spcPts val="0"/>
              </a:spcBef>
              <a:spcAft>
                <a:spcPts val="0"/>
              </a:spcAft>
              <a:buSzPts val="1800"/>
              <a:buChar char="●"/>
            </a:pPr>
            <a:r>
              <a:rPr lang="en">
                <a:solidFill>
                  <a:schemeClr val="dk1"/>
                </a:solidFill>
                <a:latin typeface="Cambria"/>
                <a:ea typeface="Cambria"/>
                <a:cs typeface="Cambria"/>
                <a:sym typeface="Cambria"/>
              </a:rPr>
              <a:t>Summarization of legal documents</a:t>
            </a: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Legal Statute Identification: Identifying relevant statutes from given facts</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Legal citation network analysis</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Training language models specific to the Law domain</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Studying ethical issues of applying AI in the legal domain</a:t>
            </a: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Improving explainability of AI models in the legal domain</a:t>
            </a: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 and many more</a:t>
            </a:r>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p:txBody>
      </p:sp>
      <p:sp>
        <p:nvSpPr>
          <p:cNvPr id="288" name="Google Shape;28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dk1"/>
                </a:solidFill>
              </a:rPr>
              <a:t>Popular research problems</a:t>
            </a:r>
            <a:endParaRPr>
              <a:solidFill>
                <a:schemeClr val="dk1"/>
              </a:solidFill>
            </a:endParaRPr>
          </a:p>
        </p:txBody>
      </p:sp>
      <p:sp>
        <p:nvSpPr>
          <p:cNvPr id="287" name="Google Shape;287;p33"/>
          <p:cNvSpPr txBox="1">
            <a:spLocks noGrp="1"/>
          </p:cNvSpPr>
          <p:nvPr>
            <p:ph type="body" idx="1"/>
          </p:nvPr>
        </p:nvSpPr>
        <p:spPr>
          <a:xfrm>
            <a:off x="311700" y="1152475"/>
            <a:ext cx="8520600" cy="3688466"/>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solidFill>
                  <a:schemeClr val="dk1"/>
                </a:solidFill>
                <a:latin typeface="Cambria"/>
                <a:ea typeface="Cambria"/>
                <a:cs typeface="Cambria"/>
                <a:sym typeface="Cambria"/>
              </a:rPr>
              <a:t>Rhetorical labelling / semantic segmentation of case judgements</a:t>
            </a:r>
            <a:endParaRPr dirty="0"/>
          </a:p>
          <a:p>
            <a:pPr marL="457200" lvl="0" indent="-342900" algn="l" rtl="0">
              <a:lnSpc>
                <a:spcPct val="115000"/>
              </a:lnSpc>
              <a:spcBef>
                <a:spcPts val="0"/>
              </a:spcBef>
              <a:spcAft>
                <a:spcPts val="0"/>
              </a:spcAft>
              <a:buSzPts val="1800"/>
              <a:buChar char="●"/>
            </a:pPr>
            <a:r>
              <a:rPr lang="en" dirty="0">
                <a:solidFill>
                  <a:schemeClr val="dk1"/>
                </a:solidFill>
                <a:latin typeface="Cambria"/>
                <a:ea typeface="Cambria"/>
                <a:cs typeface="Cambria"/>
                <a:sym typeface="Cambria"/>
              </a:rPr>
              <a:t>Retrieval of relevant precedents </a:t>
            </a:r>
            <a:endParaRPr dirty="0"/>
          </a:p>
          <a:p>
            <a:pPr marL="457200" lvl="0" indent="-342900" algn="l" rtl="0">
              <a:spcBef>
                <a:spcPts val="0"/>
              </a:spcBef>
              <a:spcAft>
                <a:spcPts val="0"/>
              </a:spcAft>
              <a:buSzPts val="1800"/>
              <a:buChar char="●"/>
            </a:pPr>
            <a:r>
              <a:rPr lang="en" dirty="0">
                <a:solidFill>
                  <a:schemeClr val="dk1"/>
                </a:solidFill>
                <a:latin typeface="Cambria"/>
                <a:ea typeface="Cambria"/>
                <a:cs typeface="Cambria"/>
                <a:sym typeface="Cambria"/>
              </a:rPr>
              <a:t>Legal judgement prediction from given facts</a:t>
            </a:r>
            <a:endParaRPr dirty="0">
              <a:solidFill>
                <a:schemeClr val="dk1"/>
              </a:solidFill>
              <a:latin typeface="Cambria"/>
              <a:ea typeface="Cambria"/>
              <a:cs typeface="Cambria"/>
              <a:sym typeface="Cambria"/>
            </a:endParaRPr>
          </a:p>
          <a:p>
            <a:pPr marL="457200" lvl="0" indent="-342900" algn="l" rtl="0">
              <a:spcBef>
                <a:spcPts val="0"/>
              </a:spcBef>
              <a:spcAft>
                <a:spcPts val="0"/>
              </a:spcAft>
              <a:buSzPts val="1800"/>
              <a:buChar char="●"/>
            </a:pPr>
            <a:r>
              <a:rPr lang="en" b="1" dirty="0">
                <a:solidFill>
                  <a:srgbClr val="7030A0"/>
                </a:solidFill>
                <a:latin typeface="Cambria"/>
                <a:ea typeface="Cambria"/>
                <a:cs typeface="Cambria"/>
                <a:sym typeface="Cambria"/>
              </a:rPr>
              <a:t>Summarization of legal documents</a:t>
            </a:r>
            <a:endParaRPr b="1" dirty="0">
              <a:solidFill>
                <a:srgbClr val="7030A0"/>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b="1" dirty="0">
                <a:solidFill>
                  <a:srgbClr val="7030A0"/>
                </a:solidFill>
                <a:latin typeface="Cambria"/>
                <a:ea typeface="Cambria"/>
                <a:cs typeface="Cambria"/>
                <a:sym typeface="Cambria"/>
              </a:rPr>
              <a:t>Legal Statute Identification: Identifying relevant statutes from given facts</a:t>
            </a:r>
            <a:endParaRPr b="1" dirty="0">
              <a:solidFill>
                <a:srgbClr val="7030A0"/>
              </a:solidFill>
            </a:endParaRPr>
          </a:p>
          <a:p>
            <a:pPr marL="457200" lvl="0" indent="-342900" algn="l" rtl="0">
              <a:lnSpc>
                <a:spcPct val="115000"/>
              </a:lnSpc>
              <a:spcBef>
                <a:spcPts val="0"/>
              </a:spcBef>
              <a:spcAft>
                <a:spcPts val="0"/>
              </a:spcAft>
              <a:buSzPts val="1800"/>
              <a:buChar char="●"/>
            </a:pPr>
            <a:r>
              <a:rPr lang="en" dirty="0">
                <a:solidFill>
                  <a:schemeClr val="dk1"/>
                </a:solidFill>
                <a:latin typeface="Cambria"/>
                <a:ea typeface="Cambria"/>
                <a:cs typeface="Cambria"/>
                <a:sym typeface="Cambria"/>
              </a:rPr>
              <a:t>Legal citation network analysis</a:t>
            </a:r>
            <a:endParaRPr dirty="0"/>
          </a:p>
          <a:p>
            <a:pPr marL="457200" lvl="0" indent="-342900" algn="l" rtl="0">
              <a:lnSpc>
                <a:spcPct val="115000"/>
              </a:lnSpc>
              <a:spcBef>
                <a:spcPts val="0"/>
              </a:spcBef>
              <a:spcAft>
                <a:spcPts val="0"/>
              </a:spcAft>
              <a:buSzPts val="1800"/>
              <a:buChar char="●"/>
            </a:pPr>
            <a:r>
              <a:rPr lang="en" dirty="0">
                <a:solidFill>
                  <a:schemeClr val="dk1"/>
                </a:solidFill>
                <a:latin typeface="Cambria"/>
                <a:ea typeface="Cambria"/>
                <a:cs typeface="Cambria"/>
                <a:sym typeface="Cambria"/>
              </a:rPr>
              <a:t>Training language models specific to the Law domain</a:t>
            </a:r>
            <a:endParaRPr dirty="0"/>
          </a:p>
          <a:p>
            <a:pPr marL="457200" lvl="0" indent="-342900" algn="l" rtl="0">
              <a:lnSpc>
                <a:spcPct val="115000"/>
              </a:lnSpc>
              <a:spcBef>
                <a:spcPts val="0"/>
              </a:spcBef>
              <a:spcAft>
                <a:spcPts val="0"/>
              </a:spcAft>
              <a:buSzPts val="1800"/>
              <a:buChar char="●"/>
            </a:pPr>
            <a:r>
              <a:rPr lang="en" dirty="0">
                <a:solidFill>
                  <a:schemeClr val="dk1"/>
                </a:solidFill>
                <a:latin typeface="Cambria"/>
                <a:ea typeface="Cambria"/>
                <a:cs typeface="Cambria"/>
                <a:sym typeface="Cambria"/>
              </a:rPr>
              <a:t>Studying ethical issues of applying AI in the legal domain</a:t>
            </a:r>
            <a:endParaRPr dirty="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Clr>
                <a:schemeClr val="dk1"/>
              </a:buClr>
              <a:buSzPts val="1800"/>
              <a:buFont typeface="Cambria"/>
              <a:buChar char="●"/>
            </a:pPr>
            <a:r>
              <a:rPr lang="en" dirty="0">
                <a:solidFill>
                  <a:schemeClr val="dk1"/>
                </a:solidFill>
                <a:latin typeface="Cambria"/>
                <a:ea typeface="Cambria"/>
                <a:cs typeface="Cambria"/>
                <a:sym typeface="Cambria"/>
              </a:rPr>
              <a:t>Improving explainability of AI models in the legal domain</a:t>
            </a:r>
            <a:endParaRPr dirty="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SzPts val="1800"/>
              <a:buChar char="●"/>
            </a:pPr>
            <a:r>
              <a:rPr lang="en" dirty="0">
                <a:solidFill>
                  <a:schemeClr val="dk1"/>
                </a:solidFill>
                <a:latin typeface="Cambria"/>
                <a:ea typeface="Cambria"/>
                <a:cs typeface="Cambria"/>
                <a:sym typeface="Cambria"/>
              </a:rPr>
              <a:t>… and many more</a:t>
            </a:r>
            <a:endParaRPr dirty="0"/>
          </a:p>
          <a:p>
            <a:pPr marL="457200" lvl="0" indent="-22860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a:p>
            <a:pPr marL="457200" lvl="0" indent="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a:p>
            <a:pPr marL="914400" lvl="0" indent="0" algn="l" rtl="0">
              <a:lnSpc>
                <a:spcPct val="115000"/>
              </a:lnSpc>
              <a:spcBef>
                <a:spcPts val="0"/>
              </a:spcBef>
              <a:spcAft>
                <a:spcPts val="0"/>
              </a:spcAft>
              <a:buSzPts val="1800"/>
              <a:buNone/>
            </a:pPr>
            <a:endParaRPr dirty="0">
              <a:solidFill>
                <a:schemeClr val="dk1"/>
              </a:solidFill>
              <a:latin typeface="Cambria"/>
              <a:ea typeface="Cambria"/>
              <a:cs typeface="Cambria"/>
              <a:sym typeface="Cambria"/>
            </a:endParaRPr>
          </a:p>
        </p:txBody>
      </p:sp>
      <p:sp>
        <p:nvSpPr>
          <p:cNvPr id="288" name="Google Shape;28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24</a:t>
            </a:fld>
            <a:endParaRPr/>
          </a:p>
        </p:txBody>
      </p:sp>
    </p:spTree>
    <p:extLst>
      <p:ext uri="{BB962C8B-B14F-4D97-AF65-F5344CB8AC3E}">
        <p14:creationId xmlns:p14="http://schemas.microsoft.com/office/powerpoint/2010/main" val="352579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2"/>
          <p:cNvSpPr txBox="1">
            <a:spLocks noGrp="1"/>
          </p:cNvSpPr>
          <p:nvPr>
            <p:ph type="ctrTitle"/>
          </p:nvPr>
        </p:nvSpPr>
        <p:spPr>
          <a:xfrm>
            <a:off x="311700" y="1596594"/>
            <a:ext cx="8520600" cy="2192100"/>
          </a:xfrm>
          <a:prstGeom prst="rect">
            <a:avLst/>
          </a:prstGeom>
          <a:solidFill>
            <a:srgbClr val="073763"/>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a:solidFill>
                  <a:srgbClr val="FFFFFF"/>
                </a:solidFill>
                <a:latin typeface="Georgia"/>
                <a:ea typeface="Georgia"/>
                <a:cs typeface="Georgia"/>
                <a:sym typeface="Georgia"/>
              </a:rPr>
              <a:t>Case judgement summarization</a:t>
            </a:r>
            <a:br>
              <a:rPr lang="en" sz="4000">
                <a:solidFill>
                  <a:srgbClr val="FFFFFF"/>
                </a:solidFill>
                <a:latin typeface="Georgia"/>
                <a:ea typeface="Georgia"/>
                <a:cs typeface="Georgia"/>
                <a:sym typeface="Georgia"/>
              </a:rPr>
            </a:br>
            <a:endParaRPr sz="4000">
              <a:solidFill>
                <a:srgbClr val="FFFFFF"/>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summarize legal case judgements?</a:t>
            </a:r>
            <a:endParaRPr/>
          </a:p>
        </p:txBody>
      </p:sp>
      <p:sp>
        <p:nvSpPr>
          <p:cNvPr id="399" name="Google Shape;399;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solidFill>
                  <a:schemeClr val="dk1"/>
                </a:solidFill>
              </a:rPr>
              <a:t>Law practitioners have to go through hundreds of legal case judgements</a:t>
            </a:r>
            <a:endParaRPr dirty="0">
              <a:solidFill>
                <a:schemeClr val="dk1"/>
              </a:solidFill>
            </a:endParaRPr>
          </a:p>
          <a:p>
            <a:pPr marL="914400" lvl="1" indent="-342900" algn="l" rtl="0">
              <a:lnSpc>
                <a:spcPct val="115000"/>
              </a:lnSpc>
              <a:spcBef>
                <a:spcPts val="0"/>
              </a:spcBef>
              <a:spcAft>
                <a:spcPts val="0"/>
              </a:spcAft>
              <a:buSzPts val="1800"/>
              <a:buChar char="○"/>
            </a:pPr>
            <a:r>
              <a:rPr lang="en" dirty="0">
                <a:solidFill>
                  <a:schemeClr val="dk1"/>
                </a:solidFill>
              </a:rPr>
              <a:t>Important to identify precedents - prior cases that are relevant to an ongoing court case</a:t>
            </a:r>
            <a:endParaRPr dirty="0">
              <a:solidFill>
                <a:schemeClr val="dk1"/>
              </a:solidFill>
            </a:endParaRPr>
          </a:p>
          <a:p>
            <a:pPr marL="457200" lvl="0" indent="0" algn="l" rtl="0">
              <a:lnSpc>
                <a:spcPct val="115000"/>
              </a:lnSpc>
              <a:spcBef>
                <a:spcPts val="0"/>
              </a:spcBef>
              <a:spcAft>
                <a:spcPts val="0"/>
              </a:spcAft>
              <a:buSzPts val="1800"/>
              <a:buNone/>
            </a:pPr>
            <a:endParaRPr dirty="0">
              <a:solidFill>
                <a:schemeClr val="dk1"/>
              </a:solidFill>
            </a:endParaRPr>
          </a:p>
          <a:p>
            <a:pPr marL="457200" lvl="0" indent="0" algn="l" rtl="0">
              <a:lnSpc>
                <a:spcPct val="115000"/>
              </a:lnSpc>
              <a:spcBef>
                <a:spcPts val="0"/>
              </a:spcBef>
              <a:spcAft>
                <a:spcPts val="0"/>
              </a:spcAft>
              <a:buSzPts val="1800"/>
              <a:buNone/>
            </a:pP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Lengthy, unstructured, dense legal text → Reading the full documents is time-consuming even for Law practitioners</a:t>
            </a:r>
            <a:endParaRPr dirty="0">
              <a:solidFill>
                <a:schemeClr val="dk1"/>
              </a:solidFill>
            </a:endParaRPr>
          </a:p>
          <a:p>
            <a:pPr marL="914400" lvl="0" indent="0" algn="l" rtl="0">
              <a:lnSpc>
                <a:spcPct val="115000"/>
              </a:lnSpc>
              <a:spcBef>
                <a:spcPts val="0"/>
              </a:spcBef>
              <a:spcAft>
                <a:spcPts val="0"/>
              </a:spcAft>
              <a:buSzPts val="1800"/>
              <a:buNone/>
            </a:pPr>
            <a:endParaRPr dirty="0"/>
          </a:p>
        </p:txBody>
      </p:sp>
      <p:sp>
        <p:nvSpPr>
          <p:cNvPr id="400" name="Google Shape;40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Challenges in summarizing legal case judgements</a:t>
            </a:r>
            <a:endParaRPr/>
          </a:p>
        </p:txBody>
      </p:sp>
      <p:sp>
        <p:nvSpPr>
          <p:cNvPr id="406" name="Google Shape;406;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Very few datasets available for training legal summarization models</a:t>
            </a:r>
            <a:endParaRPr>
              <a:solidFill>
                <a:schemeClr val="dk1"/>
              </a:solidFill>
            </a:endParaRPr>
          </a:p>
          <a:p>
            <a:pPr marL="457200" lvl="0" indent="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Expensive to get reference summaries written by Law experts</a:t>
            </a:r>
            <a:endParaRPr>
              <a:solidFill>
                <a:schemeClr val="dk1"/>
              </a:solidFill>
            </a:endParaRPr>
          </a:p>
          <a:p>
            <a:pPr marL="457200" lvl="0" indent="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Documents are lengthy (thousands of words) → cannot be easily handled by most abstractive summarization models</a:t>
            </a:r>
            <a:endParaRPr>
              <a:solidFill>
                <a:schemeClr val="dk1"/>
              </a:solidFill>
            </a:endParaRPr>
          </a:p>
          <a:p>
            <a:pPr marL="0" lvl="0" indent="0" algn="l" rtl="0">
              <a:lnSpc>
                <a:spcPct val="115000"/>
              </a:lnSpc>
              <a:spcBef>
                <a:spcPts val="0"/>
              </a:spcBef>
              <a:spcAft>
                <a:spcPts val="0"/>
              </a:spcAft>
              <a:buSzPts val="1800"/>
              <a:buNone/>
            </a:pPr>
            <a:endParaRPr>
              <a:solidFill>
                <a:schemeClr val="dk1"/>
              </a:solidFill>
            </a:endParaRPr>
          </a:p>
          <a:p>
            <a:pPr marL="914400" lvl="0" indent="0" algn="l" rtl="0">
              <a:lnSpc>
                <a:spcPct val="115000"/>
              </a:lnSpc>
              <a:spcBef>
                <a:spcPts val="0"/>
              </a:spcBef>
              <a:spcAft>
                <a:spcPts val="0"/>
              </a:spcAft>
              <a:buSzPts val="1800"/>
              <a:buNone/>
            </a:pPr>
            <a:endParaRPr/>
          </a:p>
        </p:txBody>
      </p:sp>
      <p:sp>
        <p:nvSpPr>
          <p:cNvPr id="407" name="Google Shape;40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Datasets for case judgement summarization</a:t>
            </a:r>
            <a:endParaRPr/>
          </a:p>
        </p:txBody>
      </p:sp>
      <p:sp>
        <p:nvSpPr>
          <p:cNvPr id="413" name="Google Shape;413;p45"/>
          <p:cNvSpPr txBox="1">
            <a:spLocks noGrp="1"/>
          </p:cNvSpPr>
          <p:nvPr>
            <p:ph type="body" idx="1"/>
          </p:nvPr>
        </p:nvSpPr>
        <p:spPr>
          <a:xfrm>
            <a:off x="311700" y="1152475"/>
            <a:ext cx="8520600" cy="3645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7,130 Indian Supreme Court case judgements and </a:t>
            </a:r>
            <a:r>
              <a:rPr lang="en">
                <a:solidFill>
                  <a:srgbClr val="7030A0"/>
                </a:solidFill>
                <a:latin typeface="Cambria"/>
                <a:ea typeface="Cambria"/>
                <a:cs typeface="Cambria"/>
                <a:sym typeface="Cambria"/>
              </a:rPr>
              <a:t>abstractive</a:t>
            </a:r>
            <a:r>
              <a:rPr lang="en">
                <a:solidFill>
                  <a:schemeClr val="dk1"/>
                </a:solidFill>
                <a:latin typeface="Cambria"/>
                <a:ea typeface="Cambria"/>
                <a:cs typeface="Cambria"/>
                <a:sym typeface="Cambria"/>
              </a:rPr>
              <a:t> summaries</a:t>
            </a:r>
            <a:endParaRPr/>
          </a:p>
          <a:p>
            <a:pPr marL="914400" lvl="1" indent="-317500" algn="l" rtl="0">
              <a:lnSpc>
                <a:spcPct val="115000"/>
              </a:lnSpc>
              <a:spcBef>
                <a:spcPts val="0"/>
              </a:spcBef>
              <a:spcAft>
                <a:spcPts val="0"/>
              </a:spcAft>
              <a:buSzPts val="1400"/>
              <a:buChar char="○"/>
            </a:pPr>
            <a:r>
              <a:rPr lang="en">
                <a:solidFill>
                  <a:schemeClr val="dk1"/>
                </a:solidFill>
                <a:latin typeface="Cambria"/>
                <a:ea typeface="Cambria"/>
                <a:cs typeface="Cambria"/>
                <a:sym typeface="Cambria"/>
              </a:rPr>
              <a:t>Average #words in documents: 4,378</a:t>
            </a:r>
            <a:endParaRPr/>
          </a:p>
          <a:p>
            <a:pPr marL="914400" lvl="1" indent="-317500" algn="l" rtl="0">
              <a:lnSpc>
                <a:spcPct val="115000"/>
              </a:lnSpc>
              <a:spcBef>
                <a:spcPts val="0"/>
              </a:spcBef>
              <a:spcAft>
                <a:spcPts val="0"/>
              </a:spcAft>
              <a:buSzPts val="1400"/>
              <a:buChar char="○"/>
            </a:pPr>
            <a:r>
              <a:rPr lang="en">
                <a:solidFill>
                  <a:schemeClr val="dk1"/>
                </a:solidFill>
                <a:latin typeface="Cambria"/>
                <a:ea typeface="Cambria"/>
                <a:cs typeface="Cambria"/>
                <a:sym typeface="Cambria"/>
              </a:rPr>
              <a:t>Average compression ratio: 0.24 </a:t>
            </a:r>
            <a:endParaRPr/>
          </a:p>
          <a:p>
            <a:pPr marL="457200" lvl="0" indent="-342900" algn="l" rtl="0">
              <a:lnSpc>
                <a:spcPct val="115000"/>
              </a:lnSpc>
              <a:spcBef>
                <a:spcPts val="0"/>
              </a:spcBef>
              <a:spcAft>
                <a:spcPts val="0"/>
              </a:spcAft>
              <a:buSzPts val="1800"/>
              <a:buChar char="●"/>
            </a:pPr>
            <a:r>
              <a:rPr lang="en">
                <a:solidFill>
                  <a:schemeClr val="dk1"/>
                </a:solidFill>
                <a:latin typeface="Cambria"/>
                <a:ea typeface="Cambria"/>
                <a:cs typeface="Cambria"/>
                <a:sym typeface="Cambria"/>
              </a:rPr>
              <a:t>793 UK Supreme Court case judgements and </a:t>
            </a:r>
            <a:r>
              <a:rPr lang="en">
                <a:solidFill>
                  <a:srgbClr val="7030A0"/>
                </a:solidFill>
                <a:latin typeface="Cambria"/>
                <a:ea typeface="Cambria"/>
                <a:cs typeface="Cambria"/>
                <a:sym typeface="Cambria"/>
              </a:rPr>
              <a:t>abstractive</a:t>
            </a:r>
            <a:r>
              <a:rPr lang="en">
                <a:solidFill>
                  <a:schemeClr val="dk1"/>
                </a:solidFill>
                <a:latin typeface="Cambria"/>
                <a:ea typeface="Cambria"/>
                <a:cs typeface="Cambria"/>
                <a:sym typeface="Cambria"/>
              </a:rPr>
              <a:t> summaries</a:t>
            </a:r>
            <a:endParaRPr/>
          </a:p>
          <a:p>
            <a:pPr marL="914400" lvl="1" indent="-317500" algn="l" rtl="0">
              <a:lnSpc>
                <a:spcPct val="115000"/>
              </a:lnSpc>
              <a:spcBef>
                <a:spcPts val="0"/>
              </a:spcBef>
              <a:spcAft>
                <a:spcPts val="0"/>
              </a:spcAft>
              <a:buSzPts val="1400"/>
              <a:buChar char="○"/>
            </a:pPr>
            <a:r>
              <a:rPr lang="en">
                <a:solidFill>
                  <a:schemeClr val="dk1"/>
                </a:solidFill>
                <a:latin typeface="Cambria"/>
                <a:ea typeface="Cambria"/>
                <a:cs typeface="Cambria"/>
                <a:sym typeface="Cambria"/>
              </a:rPr>
              <a:t>Average #words in documents: 14,296</a:t>
            </a:r>
            <a:endParaRPr/>
          </a:p>
          <a:p>
            <a:pPr marL="914400" lvl="1" indent="-317500" algn="l" rtl="0">
              <a:lnSpc>
                <a:spcPct val="115000"/>
              </a:lnSpc>
              <a:spcBef>
                <a:spcPts val="0"/>
              </a:spcBef>
              <a:spcAft>
                <a:spcPts val="0"/>
              </a:spcAft>
              <a:buSzPts val="1400"/>
              <a:buChar char="○"/>
            </a:pPr>
            <a:r>
              <a:rPr lang="en">
                <a:solidFill>
                  <a:schemeClr val="dk1"/>
                </a:solidFill>
                <a:latin typeface="Cambria"/>
                <a:ea typeface="Cambria"/>
                <a:cs typeface="Cambria"/>
                <a:sym typeface="Cambria"/>
              </a:rPr>
              <a:t>Average compression ratio: 0.11 </a:t>
            </a:r>
            <a:endParaRPr>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50 Indian Supreme Court case judgements and </a:t>
            </a:r>
            <a:r>
              <a:rPr lang="en">
                <a:solidFill>
                  <a:srgbClr val="7030A0"/>
                </a:solidFill>
                <a:latin typeface="Cambria"/>
                <a:ea typeface="Cambria"/>
                <a:cs typeface="Cambria"/>
                <a:sym typeface="Cambria"/>
              </a:rPr>
              <a:t>extractive</a:t>
            </a:r>
            <a:r>
              <a:rPr lang="en">
                <a:solidFill>
                  <a:schemeClr val="dk1"/>
                </a:solidFill>
                <a:latin typeface="Cambria"/>
                <a:ea typeface="Cambria"/>
                <a:cs typeface="Cambria"/>
                <a:sym typeface="Cambria"/>
              </a:rPr>
              <a:t> summaries</a:t>
            </a:r>
            <a:endParaRPr>
              <a:solidFill>
                <a:schemeClr val="dk1"/>
              </a:solidFill>
              <a:latin typeface="Cambria"/>
              <a:ea typeface="Cambria"/>
              <a:cs typeface="Cambria"/>
              <a:sym typeface="Cambria"/>
            </a:endParaRPr>
          </a:p>
          <a:p>
            <a:pPr marL="914400" lvl="1" indent="-317500" algn="l" rtl="0">
              <a:lnSpc>
                <a:spcPct val="115000"/>
              </a:lnSpc>
              <a:spcBef>
                <a:spcPts val="0"/>
              </a:spcBef>
              <a:spcAft>
                <a:spcPts val="0"/>
              </a:spcAft>
              <a:buSzPts val="1400"/>
              <a:buChar char="○"/>
            </a:pPr>
            <a:r>
              <a:rPr lang="en" sz="1400">
                <a:solidFill>
                  <a:schemeClr val="dk1"/>
                </a:solidFill>
                <a:latin typeface="Cambria"/>
                <a:ea typeface="Cambria"/>
                <a:cs typeface="Cambria"/>
                <a:sym typeface="Cambria"/>
              </a:rPr>
              <a:t>Average #words in documents: 4,378</a:t>
            </a:r>
            <a:endParaRPr sz="1400"/>
          </a:p>
          <a:p>
            <a:pPr marL="914400" lvl="1" indent="-317500" algn="l" rtl="0">
              <a:lnSpc>
                <a:spcPct val="115000"/>
              </a:lnSpc>
              <a:spcBef>
                <a:spcPts val="0"/>
              </a:spcBef>
              <a:spcAft>
                <a:spcPts val="0"/>
              </a:spcAft>
              <a:buSzPts val="1400"/>
              <a:buChar char="○"/>
            </a:pPr>
            <a:r>
              <a:rPr lang="en" sz="1400">
                <a:solidFill>
                  <a:schemeClr val="dk1"/>
                </a:solidFill>
                <a:latin typeface="Cambria"/>
                <a:ea typeface="Cambria"/>
                <a:cs typeface="Cambria"/>
                <a:sym typeface="Cambria"/>
              </a:rPr>
              <a:t>Average compression ratio: 0.</a:t>
            </a:r>
            <a:r>
              <a:rPr lang="en">
                <a:solidFill>
                  <a:schemeClr val="dk1"/>
                </a:solidFill>
                <a:latin typeface="Cambria"/>
                <a:ea typeface="Cambria"/>
                <a:cs typeface="Cambria"/>
                <a:sym typeface="Cambria"/>
              </a:rPr>
              <a:t>31</a:t>
            </a:r>
            <a:endParaRPr>
              <a:solidFill>
                <a:schemeClr val="dk1"/>
              </a:solidFill>
              <a:latin typeface="Cambria"/>
              <a:ea typeface="Cambria"/>
              <a:cs typeface="Cambria"/>
              <a:sym typeface="Cambria"/>
            </a:endParaRPr>
          </a:p>
          <a:p>
            <a:pPr marL="457200" lvl="0" indent="-228600" algn="l" rtl="0">
              <a:lnSpc>
                <a:spcPct val="115000"/>
              </a:lnSpc>
              <a:spcBef>
                <a:spcPts val="0"/>
              </a:spcBef>
              <a:spcAft>
                <a:spcPts val="0"/>
              </a:spcAft>
              <a:buSzPts val="1800"/>
              <a:buNone/>
            </a:pPr>
            <a:endParaRPr>
              <a:solidFill>
                <a:schemeClr val="dk1"/>
              </a:solidFill>
              <a:latin typeface="Cambria"/>
              <a:ea typeface="Cambria"/>
              <a:cs typeface="Cambria"/>
              <a:sym typeface="Cambria"/>
            </a:endParaRPr>
          </a:p>
        </p:txBody>
      </p:sp>
      <p:sp>
        <p:nvSpPr>
          <p:cNvPr id="414" name="Google Shape;414;p45"/>
          <p:cNvSpPr txBox="1"/>
          <p:nvPr/>
        </p:nvSpPr>
        <p:spPr>
          <a:xfrm>
            <a:off x="7659229" y="1531550"/>
            <a:ext cx="970500" cy="40020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IN-Abs </a:t>
            </a:r>
            <a:endParaRPr sz="1400" b="0" i="0" u="none" strike="noStrike" cap="none">
              <a:solidFill>
                <a:srgbClr val="000000"/>
              </a:solidFill>
              <a:latin typeface="Arial"/>
              <a:ea typeface="Arial"/>
              <a:cs typeface="Arial"/>
              <a:sym typeface="Arial"/>
            </a:endParaRPr>
          </a:p>
        </p:txBody>
      </p:sp>
      <p:sp>
        <p:nvSpPr>
          <p:cNvPr id="415" name="Google Shape;415;p45"/>
          <p:cNvSpPr txBox="1"/>
          <p:nvPr/>
        </p:nvSpPr>
        <p:spPr>
          <a:xfrm>
            <a:off x="7592845" y="2334275"/>
            <a:ext cx="1089900" cy="40020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UK-Abs </a:t>
            </a:r>
            <a:endParaRPr sz="1400" b="0" i="0" u="none" strike="noStrike" cap="none">
              <a:solidFill>
                <a:srgbClr val="000000"/>
              </a:solidFill>
              <a:latin typeface="Arial"/>
              <a:ea typeface="Arial"/>
              <a:cs typeface="Arial"/>
              <a:sym typeface="Arial"/>
            </a:endParaRPr>
          </a:p>
        </p:txBody>
      </p:sp>
      <p:graphicFrame>
        <p:nvGraphicFramePr>
          <p:cNvPr id="416" name="Google Shape;416;p45"/>
          <p:cNvGraphicFramePr/>
          <p:nvPr/>
        </p:nvGraphicFramePr>
        <p:xfrm>
          <a:off x="499929" y="3766820"/>
          <a:ext cx="3785400" cy="1173475"/>
        </p:xfrm>
        <a:graphic>
          <a:graphicData uri="http://schemas.openxmlformats.org/drawingml/2006/table">
            <a:tbl>
              <a:tblPr>
                <a:noFill/>
                <a:tableStyleId>{ECBE66D0-217D-4D1B-8D32-F2FA81878220}</a:tableStyleId>
              </a:tblPr>
              <a:tblGrid>
                <a:gridCol w="1261800">
                  <a:extLst>
                    <a:ext uri="{9D8B030D-6E8A-4147-A177-3AD203B41FA5}">
                      <a16:colId xmlns:a16="http://schemas.microsoft.com/office/drawing/2014/main" val="20000"/>
                    </a:ext>
                  </a:extLst>
                </a:gridCol>
                <a:gridCol w="1261800">
                  <a:extLst>
                    <a:ext uri="{9D8B030D-6E8A-4147-A177-3AD203B41FA5}">
                      <a16:colId xmlns:a16="http://schemas.microsoft.com/office/drawing/2014/main" val="20001"/>
                    </a:ext>
                  </a:extLst>
                </a:gridCol>
                <a:gridCol w="1261800">
                  <a:extLst>
                    <a:ext uri="{9D8B030D-6E8A-4147-A177-3AD203B41FA5}">
                      <a16:colId xmlns:a16="http://schemas.microsoft.com/office/drawing/2014/main" val="20002"/>
                    </a:ext>
                  </a:extLst>
                </a:gridCol>
              </a:tblGrid>
              <a:tr h="523225">
                <a:tc>
                  <a:txBody>
                    <a:bodyPr/>
                    <a:lstStyle/>
                    <a:p>
                      <a:pPr marL="0" marR="0" lvl="0" indent="0" algn="just" rtl="0">
                        <a:lnSpc>
                          <a:spcPct val="100000"/>
                        </a:lnSpc>
                        <a:spcBef>
                          <a:spcPts val="0"/>
                        </a:spcBef>
                        <a:spcAft>
                          <a:spcPts val="0"/>
                        </a:spcAft>
                        <a:buClr>
                          <a:srgbClr val="000000"/>
                        </a:buClr>
                        <a:buSzPts val="1300"/>
                        <a:buFont typeface="Arial"/>
                        <a:buNone/>
                      </a:pPr>
                      <a:r>
                        <a:rPr lang="en" sz="1300" b="1" u="none" strike="noStrike" cap="none">
                          <a:latin typeface="Montserrat"/>
                          <a:ea typeface="Montserrat"/>
                          <a:cs typeface="Montserrat"/>
                          <a:sym typeface="Montserrat"/>
                        </a:rPr>
                        <a:t>Dataset</a:t>
                      </a:r>
                      <a:endParaRPr sz="1300" b="1" u="none" strike="noStrike" cap="none">
                        <a:latin typeface="Montserrat"/>
                        <a:ea typeface="Montserrat"/>
                        <a:cs typeface="Montserrat"/>
                        <a:sym typeface="Montserrat"/>
                      </a:endParaRPr>
                    </a:p>
                  </a:txBody>
                  <a:tcPr marL="63500" marR="63500" marT="63500" marB="63500"/>
                </a:tc>
                <a:tc>
                  <a:txBody>
                    <a:bodyPr/>
                    <a:lstStyle/>
                    <a:p>
                      <a:pPr marL="0" marR="0" lvl="0" indent="0" algn="r" rtl="0">
                        <a:lnSpc>
                          <a:spcPct val="100000"/>
                        </a:lnSpc>
                        <a:spcBef>
                          <a:spcPts val="0"/>
                        </a:spcBef>
                        <a:spcAft>
                          <a:spcPts val="0"/>
                        </a:spcAft>
                        <a:buClr>
                          <a:srgbClr val="000000"/>
                        </a:buClr>
                        <a:buSzPts val="1300"/>
                        <a:buFont typeface="Arial"/>
                        <a:buNone/>
                      </a:pPr>
                      <a:r>
                        <a:rPr lang="en" sz="1300" b="1" u="none" strike="noStrike" cap="none">
                          <a:latin typeface="Montserrat"/>
                          <a:ea typeface="Montserrat"/>
                          <a:cs typeface="Montserrat"/>
                          <a:sym typeface="Montserrat"/>
                        </a:rPr>
                        <a:t># Train docs</a:t>
                      </a:r>
                      <a:endParaRPr sz="1300" b="1" u="none" strike="noStrike" cap="none">
                        <a:latin typeface="Montserrat"/>
                        <a:ea typeface="Montserrat"/>
                        <a:cs typeface="Montserrat"/>
                        <a:sym typeface="Montserrat"/>
                      </a:endParaRPr>
                    </a:p>
                  </a:txBody>
                  <a:tcPr marL="63500" marR="63500" marT="63500" marB="63500"/>
                </a:tc>
                <a:tc>
                  <a:txBody>
                    <a:bodyPr/>
                    <a:lstStyle/>
                    <a:p>
                      <a:pPr marL="0" marR="0" lvl="0" indent="0" algn="r" rtl="0">
                        <a:lnSpc>
                          <a:spcPct val="100000"/>
                        </a:lnSpc>
                        <a:spcBef>
                          <a:spcPts val="0"/>
                        </a:spcBef>
                        <a:spcAft>
                          <a:spcPts val="0"/>
                        </a:spcAft>
                        <a:buClr>
                          <a:srgbClr val="000000"/>
                        </a:buClr>
                        <a:buSzPts val="1300"/>
                        <a:buFont typeface="Arial"/>
                        <a:buNone/>
                      </a:pPr>
                      <a:r>
                        <a:rPr lang="en" sz="1300" b="1" u="none" strike="noStrike" cap="none">
                          <a:latin typeface="Montserrat"/>
                          <a:ea typeface="Montserrat"/>
                          <a:cs typeface="Montserrat"/>
                          <a:sym typeface="Montserrat"/>
                        </a:rPr>
                        <a:t># Test docs</a:t>
                      </a:r>
                      <a:endParaRPr sz="1300" b="1" u="none" strike="noStrike" cap="none">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0"/>
                  </a:ext>
                </a:extLst>
              </a:tr>
              <a:tr h="325125">
                <a:tc>
                  <a:txBody>
                    <a:bodyPr/>
                    <a:lstStyle/>
                    <a:p>
                      <a:pPr marL="0" marR="0" lvl="0" indent="0" algn="just"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IN-Abs</a:t>
                      </a:r>
                      <a:endParaRPr sz="1300" u="none" strike="noStrike" cap="none">
                        <a:latin typeface="Montserrat"/>
                        <a:ea typeface="Montserrat"/>
                        <a:cs typeface="Montserrat"/>
                        <a:sym typeface="Montserrat"/>
                      </a:endParaRPr>
                    </a:p>
                  </a:txBody>
                  <a:tcPr marL="63500" marR="63500" marT="63500" marB="63500"/>
                </a:tc>
                <a:tc>
                  <a:txBody>
                    <a:bodyPr/>
                    <a:lstStyle/>
                    <a:p>
                      <a:pPr marL="0" marR="0" lvl="0" indent="0" algn="r"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7,030</a:t>
                      </a:r>
                      <a:endParaRPr sz="1300" u="none" strike="noStrike" cap="none">
                        <a:latin typeface="Montserrat"/>
                        <a:ea typeface="Montserrat"/>
                        <a:cs typeface="Montserrat"/>
                        <a:sym typeface="Montserrat"/>
                      </a:endParaRPr>
                    </a:p>
                  </a:txBody>
                  <a:tcPr marL="63500" marR="63500" marT="63500" marB="63500"/>
                </a:tc>
                <a:tc>
                  <a:txBody>
                    <a:bodyPr/>
                    <a:lstStyle/>
                    <a:p>
                      <a:pPr marL="0" marR="0" lvl="0" indent="0" algn="r"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100</a:t>
                      </a:r>
                      <a:endParaRPr sz="1300" u="none" strike="noStrike" cap="none">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1"/>
                  </a:ext>
                </a:extLst>
              </a:tr>
              <a:tr h="325125">
                <a:tc>
                  <a:txBody>
                    <a:bodyPr/>
                    <a:lstStyle/>
                    <a:p>
                      <a:pPr marL="0" marR="0" lvl="0" indent="0" algn="just"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UK-Abs</a:t>
                      </a:r>
                      <a:endParaRPr sz="1300" u="none" strike="noStrike" cap="none">
                        <a:latin typeface="Montserrat"/>
                        <a:ea typeface="Montserrat"/>
                        <a:cs typeface="Montserrat"/>
                        <a:sym typeface="Montserrat"/>
                      </a:endParaRPr>
                    </a:p>
                  </a:txBody>
                  <a:tcPr marL="63500" marR="63500" marT="63500" marB="63500"/>
                </a:tc>
                <a:tc>
                  <a:txBody>
                    <a:bodyPr/>
                    <a:lstStyle/>
                    <a:p>
                      <a:pPr marL="0" marR="0" lvl="0" indent="0" algn="r"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693</a:t>
                      </a:r>
                      <a:endParaRPr sz="1300" u="none" strike="noStrike" cap="none">
                        <a:latin typeface="Montserrat"/>
                        <a:ea typeface="Montserrat"/>
                        <a:cs typeface="Montserrat"/>
                        <a:sym typeface="Montserrat"/>
                      </a:endParaRPr>
                    </a:p>
                  </a:txBody>
                  <a:tcPr marL="63500" marR="63500" marT="63500" marB="63500"/>
                </a:tc>
                <a:tc>
                  <a:txBody>
                    <a:bodyPr/>
                    <a:lstStyle/>
                    <a:p>
                      <a:pPr marL="0" marR="0" lvl="0" indent="0" algn="r"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100</a:t>
                      </a:r>
                      <a:endParaRPr sz="1300" u="none" strike="noStrike" cap="none">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2"/>
                  </a:ext>
                </a:extLst>
              </a:tr>
            </a:tbl>
          </a:graphicData>
        </a:graphic>
      </p:graphicFrame>
      <p:sp>
        <p:nvSpPr>
          <p:cNvPr id="417" name="Google Shape;417;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28</a:t>
            </a:fld>
            <a:endParaRPr/>
          </a:p>
        </p:txBody>
      </p:sp>
      <p:sp>
        <p:nvSpPr>
          <p:cNvPr id="418" name="Google Shape;418;p45"/>
          <p:cNvSpPr txBox="1"/>
          <p:nvPr/>
        </p:nvSpPr>
        <p:spPr>
          <a:xfrm>
            <a:off x="7659229" y="3055550"/>
            <a:ext cx="970500" cy="40020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IN-Ext </a:t>
            </a:r>
            <a:endParaRPr sz="1400" b="0" i="0" u="none" strike="noStrike" cap="none">
              <a:solidFill>
                <a:srgbClr val="000000"/>
              </a:solidFill>
              <a:latin typeface="Arial"/>
              <a:ea typeface="Arial"/>
              <a:cs typeface="Arial"/>
              <a:sym typeface="Arial"/>
            </a:endParaRPr>
          </a:p>
        </p:txBody>
      </p:sp>
      <p:sp>
        <p:nvSpPr>
          <p:cNvPr id="419" name="Google Shape;419;p45"/>
          <p:cNvSpPr txBox="1"/>
          <p:nvPr/>
        </p:nvSpPr>
        <p:spPr>
          <a:xfrm>
            <a:off x="4705350" y="3918725"/>
            <a:ext cx="4042500" cy="677100"/>
          </a:xfrm>
          <a:prstGeom prst="rect">
            <a:avLst/>
          </a:prstGeom>
          <a:solidFill>
            <a:srgbClr val="00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Arial"/>
                <a:ea typeface="Arial"/>
                <a:cs typeface="Arial"/>
                <a:sym typeface="Arial"/>
              </a:rPr>
              <a:t>All datasets available at </a:t>
            </a:r>
            <a:r>
              <a:rPr lang="en" sz="1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https://github.com/Law-AI/summarization</a:t>
            </a:r>
            <a:r>
              <a:rPr lang="en"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cb97774f29_0_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Many years of research on case judgement summarization</a:t>
            </a:r>
            <a:endParaRPr/>
          </a:p>
        </p:txBody>
      </p:sp>
      <p:pic>
        <p:nvPicPr>
          <p:cNvPr id="425" name="Google Shape;425;g2cb97774f29_0_92"/>
          <p:cNvPicPr preferRelativeResize="0"/>
          <p:nvPr/>
        </p:nvPicPr>
        <p:blipFill>
          <a:blip r:embed="rId3">
            <a:alphaModFix/>
          </a:blip>
          <a:stretch>
            <a:fillRect/>
          </a:stretch>
        </p:blipFill>
        <p:spPr>
          <a:xfrm>
            <a:off x="700725" y="1126450"/>
            <a:ext cx="589950" cy="3808025"/>
          </a:xfrm>
          <a:prstGeom prst="rect">
            <a:avLst/>
          </a:prstGeom>
          <a:noFill/>
          <a:ln>
            <a:noFill/>
          </a:ln>
        </p:spPr>
      </p:pic>
      <p:pic>
        <p:nvPicPr>
          <p:cNvPr id="426" name="Google Shape;426;g2cb97774f29_0_92"/>
          <p:cNvPicPr preferRelativeResize="0"/>
          <p:nvPr/>
        </p:nvPicPr>
        <p:blipFill>
          <a:blip r:embed="rId4">
            <a:alphaModFix/>
          </a:blip>
          <a:stretch>
            <a:fillRect/>
          </a:stretch>
        </p:blipFill>
        <p:spPr>
          <a:xfrm>
            <a:off x="0" y="2822925"/>
            <a:ext cx="1181100" cy="571500"/>
          </a:xfrm>
          <a:prstGeom prst="rect">
            <a:avLst/>
          </a:prstGeom>
          <a:noFill/>
          <a:ln>
            <a:noFill/>
          </a:ln>
        </p:spPr>
      </p:pic>
      <p:pic>
        <p:nvPicPr>
          <p:cNvPr id="427" name="Google Shape;427;g2cb97774f29_0_92"/>
          <p:cNvPicPr preferRelativeResize="0"/>
          <p:nvPr/>
        </p:nvPicPr>
        <p:blipFill>
          <a:blip r:embed="rId5">
            <a:alphaModFix/>
          </a:blip>
          <a:stretch>
            <a:fillRect/>
          </a:stretch>
        </p:blipFill>
        <p:spPr>
          <a:xfrm>
            <a:off x="1443075" y="1170125"/>
            <a:ext cx="3755547" cy="3820975"/>
          </a:xfrm>
          <a:prstGeom prst="rect">
            <a:avLst/>
          </a:prstGeom>
          <a:noFill/>
          <a:ln>
            <a:noFill/>
          </a:ln>
        </p:spPr>
      </p:pic>
      <p:sp>
        <p:nvSpPr>
          <p:cNvPr id="428" name="Google Shape;428;g2cb97774f29_0_92"/>
          <p:cNvSpPr txBox="1"/>
          <p:nvPr/>
        </p:nvSpPr>
        <p:spPr>
          <a:xfrm>
            <a:off x="5351025" y="1170125"/>
            <a:ext cx="3481200" cy="3618900"/>
          </a:xfrm>
          <a:prstGeom prst="rect">
            <a:avLst/>
          </a:prstGeom>
          <a:noFill/>
          <a:ln>
            <a:noFill/>
          </a:ln>
        </p:spPr>
        <p:txBody>
          <a:bodyPr spcFirstLastPara="1" wrap="square" lIns="91425" tIns="91425" rIns="91425" bIns="91425" anchor="t" anchorCtr="0">
            <a:noAutofit/>
          </a:bodyPr>
          <a:lstStyle/>
          <a:p>
            <a:pPr marL="12700" lvl="0" indent="0" algn="l" rtl="0">
              <a:lnSpc>
                <a:spcPct val="115000"/>
              </a:lnSpc>
              <a:spcBef>
                <a:spcPts val="0"/>
              </a:spcBef>
              <a:spcAft>
                <a:spcPts val="0"/>
              </a:spcAft>
              <a:buClr>
                <a:schemeClr val="dk1"/>
              </a:buClr>
              <a:buSzPts val="1100"/>
              <a:buFont typeface="Arial"/>
              <a:buNone/>
            </a:pPr>
            <a:r>
              <a:rPr lang="en" sz="1500">
                <a:solidFill>
                  <a:schemeClr val="dk1"/>
                </a:solidFill>
              </a:rPr>
              <a:t>● </a:t>
            </a:r>
            <a:r>
              <a:rPr lang="en" sz="1500" b="1">
                <a:solidFill>
                  <a:schemeClr val="dk1"/>
                </a:solidFill>
              </a:rPr>
              <a:t>Abstractive</a:t>
            </a:r>
            <a:r>
              <a:rPr lang="en" sz="1500">
                <a:solidFill>
                  <a:schemeClr val="dk1"/>
                </a:solidFill>
              </a:rPr>
              <a:t> summarization models</a:t>
            </a: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500">
                <a:solidFill>
                  <a:schemeClr val="dk1"/>
                </a:solidFill>
              </a:rPr>
              <a:t>● Said to generate more ‘coherent’ and ‘natural’ summaries</a:t>
            </a:r>
            <a:endParaRPr sz="1500">
              <a:solidFill>
                <a:schemeClr val="dk1"/>
              </a:solidFill>
            </a:endParaRPr>
          </a:p>
          <a:p>
            <a:pPr marL="12700" lvl="0" indent="0" algn="l" rtl="0">
              <a:lnSpc>
                <a:spcPct val="115000"/>
              </a:lnSpc>
              <a:spcBef>
                <a:spcPts val="0"/>
              </a:spcBef>
              <a:spcAft>
                <a:spcPts val="0"/>
              </a:spcAft>
              <a:buNone/>
            </a:pPr>
            <a:r>
              <a:rPr lang="en" sz="1500">
                <a:solidFill>
                  <a:schemeClr val="dk1"/>
                </a:solidFill>
              </a:rPr>
              <a:t>● Mostly supervised</a:t>
            </a: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500">
                <a:solidFill>
                  <a:schemeClr val="dk1"/>
                </a:solidFill>
              </a:rPr>
              <a:t>● Domain-specific pre-trained models</a:t>
            </a:r>
            <a:endParaRPr sz="1500">
              <a:solidFill>
                <a:schemeClr val="dk1"/>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chemeClr val="dk1"/>
                </a:solidFill>
              </a:rPr>
              <a:t>Legal Pegasus – 2021</a:t>
            </a:r>
            <a:endParaRPr sz="1500">
              <a:solidFill>
                <a:schemeClr val="dk1"/>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chemeClr val="dk1"/>
                </a:solidFill>
              </a:rPr>
              <a:t>Legal LED – 2021</a:t>
            </a:r>
            <a:endParaRPr sz="1500">
              <a:solidFill>
                <a:schemeClr val="dk1"/>
              </a:solidFill>
            </a:endParaRPr>
          </a:p>
          <a:p>
            <a:pPr marL="12700" lvl="0" indent="0" algn="l" rtl="0">
              <a:lnSpc>
                <a:spcPct val="115000"/>
              </a:lnSpc>
              <a:spcBef>
                <a:spcPts val="0"/>
              </a:spcBef>
              <a:spcAft>
                <a:spcPts val="0"/>
              </a:spcAft>
              <a:buNone/>
            </a:pP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500">
                <a:solidFill>
                  <a:schemeClr val="dk1"/>
                </a:solidFill>
              </a:rPr>
              <a:t>● General-domain LLMs</a:t>
            </a:r>
            <a:endParaRPr sz="1500">
              <a:solidFill>
                <a:schemeClr val="dk1"/>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chemeClr val="dk1"/>
                </a:solidFill>
              </a:rPr>
              <a:t>ChatGPT - 2022</a:t>
            </a:r>
            <a:endParaRPr sz="1500">
              <a:solidFill>
                <a:schemeClr val="dk1"/>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chemeClr val="dk1"/>
                </a:solidFill>
              </a:rPr>
              <a:t>Davinci - 2022</a:t>
            </a:r>
            <a:endParaRPr sz="1500">
              <a:solidFill>
                <a:schemeClr val="dk1"/>
              </a:solidFill>
            </a:endParaRPr>
          </a:p>
          <a:p>
            <a:pPr marL="0" lvl="0" indent="0" algn="l" rtl="0">
              <a:spcBef>
                <a:spcPts val="0"/>
              </a:spcBef>
              <a:spcAft>
                <a:spcPts val="0"/>
              </a:spcAft>
              <a:buNone/>
            </a:pPr>
            <a:endParaRPr sz="1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Many types of legal documents </a:t>
            </a:r>
            <a:endParaRPr/>
          </a:p>
        </p:txBody>
      </p:sp>
      <p:sp>
        <p:nvSpPr>
          <p:cNvPr id="102" name="Google Shape;102;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b="1">
                <a:solidFill>
                  <a:srgbClr val="FF0000"/>
                </a:solidFill>
              </a:rPr>
              <a:t>Statutes, e.g., Acts, Sections</a:t>
            </a:r>
            <a:endParaRPr/>
          </a:p>
          <a:p>
            <a:pPr marL="457200" lvl="0" indent="-342900" algn="l" rtl="0">
              <a:lnSpc>
                <a:spcPct val="115000"/>
              </a:lnSpc>
              <a:spcBef>
                <a:spcPts val="0"/>
              </a:spcBef>
              <a:spcAft>
                <a:spcPts val="0"/>
              </a:spcAft>
              <a:buSzPts val="1800"/>
              <a:buChar char="●"/>
            </a:pPr>
            <a:r>
              <a:rPr lang="en">
                <a:solidFill>
                  <a:schemeClr val="dk1"/>
                </a:solidFill>
              </a:rPr>
              <a:t>First Information Reports (FIR)</a:t>
            </a:r>
            <a:endParaRPr/>
          </a:p>
          <a:p>
            <a:pPr marL="457200" lvl="0" indent="-342900" algn="l" rtl="0">
              <a:lnSpc>
                <a:spcPct val="115000"/>
              </a:lnSpc>
              <a:spcBef>
                <a:spcPts val="0"/>
              </a:spcBef>
              <a:spcAft>
                <a:spcPts val="0"/>
              </a:spcAft>
              <a:buSzPts val="1800"/>
              <a:buChar char="●"/>
            </a:pPr>
            <a:r>
              <a:rPr lang="en">
                <a:solidFill>
                  <a:schemeClr val="dk1"/>
                </a:solidFill>
              </a:rPr>
              <a:t>Docs generated during a case, intermediate orders, … </a:t>
            </a:r>
            <a:endParaRPr/>
          </a:p>
          <a:p>
            <a:pPr marL="457200" lvl="0" indent="-342900" algn="l" rtl="0">
              <a:lnSpc>
                <a:spcPct val="115000"/>
              </a:lnSpc>
              <a:spcBef>
                <a:spcPts val="0"/>
              </a:spcBef>
              <a:spcAft>
                <a:spcPts val="0"/>
              </a:spcAft>
              <a:buSzPts val="1800"/>
              <a:buChar char="●"/>
            </a:pPr>
            <a:r>
              <a:rPr lang="en" b="1">
                <a:solidFill>
                  <a:srgbClr val="FF0000"/>
                </a:solidFill>
              </a:rPr>
              <a:t>Case judgements (generated at the end of a case)</a:t>
            </a:r>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Contracts, MoUs</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Patents</a:t>
            </a:r>
            <a:endParaRPr/>
          </a:p>
          <a:p>
            <a:pPr marL="457200" lvl="0" indent="-342900" algn="l" rtl="0">
              <a:lnSpc>
                <a:spcPct val="115000"/>
              </a:lnSpc>
              <a:spcBef>
                <a:spcPts val="0"/>
              </a:spcBef>
              <a:spcAft>
                <a:spcPts val="0"/>
              </a:spcAft>
              <a:buSzPts val="1800"/>
              <a:buChar char="●"/>
            </a:pPr>
            <a:r>
              <a:rPr lang="en">
                <a:solidFill>
                  <a:schemeClr val="dk1"/>
                </a:solidFill>
              </a:rPr>
              <a:t>Law reports</a:t>
            </a:r>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 any many more</a:t>
            </a:r>
            <a:endParaRPr/>
          </a:p>
          <a:p>
            <a:pPr marL="457200" lvl="0" indent="-228600" algn="l" rtl="0">
              <a:lnSpc>
                <a:spcPct val="115000"/>
              </a:lnSpc>
              <a:spcBef>
                <a:spcPts val="0"/>
              </a:spcBef>
              <a:spcAft>
                <a:spcPts val="0"/>
              </a:spcAft>
              <a:buSzPts val="1800"/>
              <a:buNone/>
            </a:pPr>
            <a:endParaRPr/>
          </a:p>
        </p:txBody>
      </p:sp>
      <p:sp>
        <p:nvSpPr>
          <p:cNvPr id="103" name="Google Shape;103;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sp>
        <p:nvSpPr>
          <p:cNvPr id="104" name="Google Shape;104;p6"/>
          <p:cNvSpPr txBox="1"/>
          <p:nvPr/>
        </p:nvSpPr>
        <p:spPr>
          <a:xfrm>
            <a:off x="6473952" y="1417320"/>
            <a:ext cx="2432304" cy="156966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chemeClr val="lt1"/>
                </a:solidFill>
                <a:latin typeface="Arial"/>
                <a:ea typeface="Arial"/>
                <a:cs typeface="Arial"/>
                <a:sym typeface="Arial"/>
              </a:rPr>
              <a:t>Focus of this talk</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chemeClr val="lt1"/>
                </a:solidFill>
                <a:latin typeface="Arial"/>
                <a:ea typeface="Arial"/>
                <a:cs typeface="Arial"/>
                <a:sym typeface="Arial"/>
              </a:rPr>
              <a:t>Publicly available for many countries</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chemeClr val="lt1"/>
                </a:solidFill>
                <a:latin typeface="Arial"/>
                <a:ea typeface="Arial"/>
                <a:cs typeface="Arial"/>
                <a:sym typeface="Arial"/>
              </a:rPr>
              <a:t>Lot of prior research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6"/>
          <p:cNvSpPr/>
          <p:nvPr/>
        </p:nvSpPr>
        <p:spPr>
          <a:xfrm>
            <a:off x="2039475" y="273075"/>
            <a:ext cx="4867200" cy="5211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Average"/>
                <a:ea typeface="Average"/>
                <a:cs typeface="Average"/>
                <a:sym typeface="Average"/>
              </a:rPr>
              <a:t>Extractive</a:t>
            </a:r>
            <a:r>
              <a:rPr lang="en" sz="1800" b="0" i="0" u="none" strike="noStrike" cap="none">
                <a:solidFill>
                  <a:srgbClr val="FFFFFF"/>
                </a:solidFill>
                <a:latin typeface="Average"/>
                <a:ea typeface="Average"/>
                <a:cs typeface="Average"/>
                <a:sym typeface="Average"/>
              </a:rPr>
              <a:t> Text Summarization Algorithms</a:t>
            </a:r>
            <a:endParaRPr sz="1800" b="0" i="0" u="none" strike="noStrike" cap="none">
              <a:solidFill>
                <a:srgbClr val="FFFFFF"/>
              </a:solidFill>
              <a:latin typeface="Average"/>
              <a:ea typeface="Average"/>
              <a:cs typeface="Average"/>
              <a:sym typeface="Average"/>
            </a:endParaRPr>
          </a:p>
        </p:txBody>
      </p:sp>
      <p:sp>
        <p:nvSpPr>
          <p:cNvPr id="434" name="Google Shape;434;p46"/>
          <p:cNvSpPr/>
          <p:nvPr/>
        </p:nvSpPr>
        <p:spPr>
          <a:xfrm>
            <a:off x="292475" y="1231200"/>
            <a:ext cx="4017900" cy="4719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verage"/>
                <a:ea typeface="Average"/>
                <a:cs typeface="Average"/>
                <a:sym typeface="Average"/>
              </a:rPr>
              <a:t>Domain Independent</a:t>
            </a:r>
            <a:endParaRPr sz="1800" b="0" i="0" u="none" strike="noStrike" cap="none">
              <a:solidFill>
                <a:srgbClr val="FFFFFF"/>
              </a:solidFill>
              <a:latin typeface="Average"/>
              <a:ea typeface="Average"/>
              <a:cs typeface="Average"/>
              <a:sym typeface="Average"/>
            </a:endParaRPr>
          </a:p>
        </p:txBody>
      </p:sp>
      <p:sp>
        <p:nvSpPr>
          <p:cNvPr id="435" name="Google Shape;435;p46"/>
          <p:cNvSpPr/>
          <p:nvPr/>
        </p:nvSpPr>
        <p:spPr>
          <a:xfrm>
            <a:off x="213249" y="2216325"/>
            <a:ext cx="1689300" cy="4719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verage"/>
                <a:ea typeface="Average"/>
                <a:cs typeface="Average"/>
                <a:sym typeface="Average"/>
              </a:rPr>
              <a:t>Supervised</a:t>
            </a:r>
            <a:endParaRPr sz="1800" b="0" i="0" u="none" strike="noStrike" cap="none">
              <a:solidFill>
                <a:srgbClr val="FFFFFF"/>
              </a:solidFill>
              <a:latin typeface="Average"/>
              <a:ea typeface="Average"/>
              <a:cs typeface="Average"/>
              <a:sym typeface="Average"/>
            </a:endParaRPr>
          </a:p>
        </p:txBody>
      </p:sp>
      <p:sp>
        <p:nvSpPr>
          <p:cNvPr id="436" name="Google Shape;436;p46"/>
          <p:cNvSpPr txBox="1"/>
          <p:nvPr/>
        </p:nvSpPr>
        <p:spPr>
          <a:xfrm>
            <a:off x="112473" y="2690649"/>
            <a:ext cx="2265600" cy="1048423"/>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SummaRuNNer</a:t>
            </a:r>
            <a:endParaRPr sz="1400" b="0" i="0" u="none" strike="noStrike" cap="none">
              <a:solidFill>
                <a:srgbClr val="990000"/>
              </a:solidFill>
              <a:latin typeface="Average"/>
              <a:ea typeface="Average"/>
              <a:cs typeface="Average"/>
              <a:sym typeface="Average"/>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BertSum-Ext</a:t>
            </a:r>
            <a:endParaRPr sz="1400" b="0" i="0" u="none" strike="noStrike" cap="none">
              <a:solidFill>
                <a:srgbClr val="990000"/>
              </a:solidFill>
              <a:latin typeface="Average"/>
              <a:ea typeface="Average"/>
              <a:cs typeface="Average"/>
              <a:sym typeface="Average"/>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 and many others</a:t>
            </a:r>
            <a:endParaRPr sz="1400" b="0" i="0" u="none" strike="noStrike" cap="none">
              <a:solidFill>
                <a:srgbClr val="990000"/>
              </a:solidFill>
              <a:latin typeface="Average"/>
              <a:ea typeface="Average"/>
              <a:cs typeface="Average"/>
              <a:sym typeface="Average"/>
            </a:endParaRPr>
          </a:p>
        </p:txBody>
      </p:sp>
      <p:cxnSp>
        <p:nvCxnSpPr>
          <p:cNvPr id="437" name="Google Shape;437;p46"/>
          <p:cNvCxnSpPr/>
          <p:nvPr/>
        </p:nvCxnSpPr>
        <p:spPr>
          <a:xfrm rot="10800000">
            <a:off x="2253200" y="977675"/>
            <a:ext cx="2100" cy="261300"/>
          </a:xfrm>
          <a:prstGeom prst="straightConnector1">
            <a:avLst/>
          </a:prstGeom>
          <a:noFill/>
          <a:ln w="9525" cap="flat" cmpd="sng">
            <a:solidFill>
              <a:schemeClr val="dk2"/>
            </a:solidFill>
            <a:prstDash val="solid"/>
            <a:round/>
            <a:headEnd type="none" w="sm" len="sm"/>
            <a:tailEnd type="none" w="sm" len="sm"/>
          </a:ln>
        </p:spPr>
      </p:cxnSp>
      <p:cxnSp>
        <p:nvCxnSpPr>
          <p:cNvPr id="438" name="Google Shape;438;p46"/>
          <p:cNvCxnSpPr/>
          <p:nvPr/>
        </p:nvCxnSpPr>
        <p:spPr>
          <a:xfrm>
            <a:off x="2250200" y="977675"/>
            <a:ext cx="4850100" cy="0"/>
          </a:xfrm>
          <a:prstGeom prst="straightConnector1">
            <a:avLst/>
          </a:prstGeom>
          <a:noFill/>
          <a:ln w="9525" cap="flat" cmpd="sng">
            <a:solidFill>
              <a:srgbClr val="000000"/>
            </a:solidFill>
            <a:prstDash val="solid"/>
            <a:round/>
            <a:headEnd type="none" w="sm" len="sm"/>
            <a:tailEnd type="none" w="sm" len="sm"/>
          </a:ln>
        </p:spPr>
      </p:cxnSp>
      <p:cxnSp>
        <p:nvCxnSpPr>
          <p:cNvPr id="439" name="Google Shape;439;p46"/>
          <p:cNvCxnSpPr/>
          <p:nvPr/>
        </p:nvCxnSpPr>
        <p:spPr>
          <a:xfrm rot="10800000">
            <a:off x="4538825" y="794375"/>
            <a:ext cx="2700" cy="183300"/>
          </a:xfrm>
          <a:prstGeom prst="straightConnector1">
            <a:avLst/>
          </a:prstGeom>
          <a:noFill/>
          <a:ln w="9525" cap="flat" cmpd="sng">
            <a:solidFill>
              <a:srgbClr val="000000"/>
            </a:solidFill>
            <a:prstDash val="solid"/>
            <a:round/>
            <a:headEnd type="none" w="sm" len="sm"/>
            <a:tailEnd type="none" w="sm" len="sm"/>
          </a:ln>
        </p:spPr>
      </p:cxnSp>
      <p:cxnSp>
        <p:nvCxnSpPr>
          <p:cNvPr id="440" name="Google Shape;440;p46"/>
          <p:cNvCxnSpPr/>
          <p:nvPr/>
        </p:nvCxnSpPr>
        <p:spPr>
          <a:xfrm rot="10800000">
            <a:off x="820300" y="1954800"/>
            <a:ext cx="2100" cy="261300"/>
          </a:xfrm>
          <a:prstGeom prst="straightConnector1">
            <a:avLst/>
          </a:prstGeom>
          <a:noFill/>
          <a:ln w="9525" cap="flat" cmpd="sng">
            <a:solidFill>
              <a:srgbClr val="000000"/>
            </a:solidFill>
            <a:prstDash val="solid"/>
            <a:round/>
            <a:headEnd type="none" w="sm" len="sm"/>
            <a:tailEnd type="none" w="sm" len="sm"/>
          </a:ln>
        </p:spPr>
      </p:cxnSp>
      <p:cxnSp>
        <p:nvCxnSpPr>
          <p:cNvPr id="441" name="Google Shape;441;p46"/>
          <p:cNvCxnSpPr/>
          <p:nvPr/>
        </p:nvCxnSpPr>
        <p:spPr>
          <a:xfrm>
            <a:off x="828450" y="1948950"/>
            <a:ext cx="2670600" cy="0"/>
          </a:xfrm>
          <a:prstGeom prst="straightConnector1">
            <a:avLst/>
          </a:prstGeom>
          <a:noFill/>
          <a:ln w="9525" cap="flat" cmpd="sng">
            <a:solidFill>
              <a:srgbClr val="000000"/>
            </a:solidFill>
            <a:prstDash val="solid"/>
            <a:round/>
            <a:headEnd type="none" w="sm" len="sm"/>
            <a:tailEnd type="none" w="sm" len="sm"/>
          </a:ln>
        </p:spPr>
      </p:cxnSp>
      <p:sp>
        <p:nvSpPr>
          <p:cNvPr id="442" name="Google Shape;442;p46"/>
          <p:cNvSpPr/>
          <p:nvPr/>
        </p:nvSpPr>
        <p:spPr>
          <a:xfrm>
            <a:off x="5626350" y="1231175"/>
            <a:ext cx="2935500" cy="4719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verage"/>
                <a:ea typeface="Average"/>
                <a:cs typeface="Average"/>
                <a:sym typeface="Average"/>
              </a:rPr>
              <a:t>Legal domain-specific</a:t>
            </a:r>
            <a:endParaRPr sz="1800" b="0" i="0" u="none" strike="noStrike" cap="none">
              <a:solidFill>
                <a:srgbClr val="FFFFFF"/>
              </a:solidFill>
              <a:latin typeface="Average"/>
              <a:ea typeface="Average"/>
              <a:cs typeface="Average"/>
              <a:sym typeface="Average"/>
            </a:endParaRPr>
          </a:p>
        </p:txBody>
      </p:sp>
      <p:sp>
        <p:nvSpPr>
          <p:cNvPr id="443" name="Google Shape;443;p46"/>
          <p:cNvSpPr/>
          <p:nvPr/>
        </p:nvSpPr>
        <p:spPr>
          <a:xfrm>
            <a:off x="5275274" y="2139982"/>
            <a:ext cx="1778700" cy="4719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verage"/>
                <a:ea typeface="Average"/>
                <a:cs typeface="Average"/>
                <a:sym typeface="Average"/>
              </a:rPr>
              <a:t>Supervised</a:t>
            </a:r>
            <a:endParaRPr sz="1800" b="0" i="0" u="none" strike="noStrike" cap="none">
              <a:solidFill>
                <a:srgbClr val="FFFFFF"/>
              </a:solidFill>
              <a:latin typeface="Average"/>
              <a:ea typeface="Average"/>
              <a:cs typeface="Average"/>
              <a:sym typeface="Average"/>
            </a:endParaRPr>
          </a:p>
        </p:txBody>
      </p:sp>
      <p:cxnSp>
        <p:nvCxnSpPr>
          <p:cNvPr id="444" name="Google Shape;444;p46"/>
          <p:cNvCxnSpPr>
            <a:stCxn id="442" idx="0"/>
          </p:cNvCxnSpPr>
          <p:nvPr/>
        </p:nvCxnSpPr>
        <p:spPr>
          <a:xfrm rot="10800000">
            <a:off x="7092000" y="969875"/>
            <a:ext cx="2100" cy="261300"/>
          </a:xfrm>
          <a:prstGeom prst="straightConnector1">
            <a:avLst/>
          </a:prstGeom>
          <a:noFill/>
          <a:ln w="9525" cap="flat" cmpd="sng">
            <a:solidFill>
              <a:srgbClr val="000000"/>
            </a:solidFill>
            <a:prstDash val="solid"/>
            <a:round/>
            <a:headEnd type="none" w="sm" len="sm"/>
            <a:tailEnd type="none" w="sm" len="sm"/>
          </a:ln>
        </p:spPr>
      </p:cxnSp>
      <p:cxnSp>
        <p:nvCxnSpPr>
          <p:cNvPr id="445" name="Google Shape;445;p46"/>
          <p:cNvCxnSpPr/>
          <p:nvPr/>
        </p:nvCxnSpPr>
        <p:spPr>
          <a:xfrm rot="10800000">
            <a:off x="6109375" y="1878600"/>
            <a:ext cx="2100" cy="261300"/>
          </a:xfrm>
          <a:prstGeom prst="straightConnector1">
            <a:avLst/>
          </a:prstGeom>
          <a:noFill/>
          <a:ln w="9525" cap="flat" cmpd="sng">
            <a:solidFill>
              <a:srgbClr val="000000"/>
            </a:solidFill>
            <a:prstDash val="solid"/>
            <a:round/>
            <a:headEnd type="none" w="sm" len="sm"/>
            <a:tailEnd type="none" w="sm" len="sm"/>
          </a:ln>
        </p:spPr>
      </p:cxnSp>
      <p:cxnSp>
        <p:nvCxnSpPr>
          <p:cNvPr id="446" name="Google Shape;446;p46"/>
          <p:cNvCxnSpPr/>
          <p:nvPr/>
        </p:nvCxnSpPr>
        <p:spPr>
          <a:xfrm>
            <a:off x="6117650" y="1882050"/>
            <a:ext cx="1987800" cy="0"/>
          </a:xfrm>
          <a:prstGeom prst="straightConnector1">
            <a:avLst/>
          </a:prstGeom>
          <a:noFill/>
          <a:ln w="9525" cap="flat" cmpd="sng">
            <a:solidFill>
              <a:srgbClr val="000000"/>
            </a:solidFill>
            <a:prstDash val="solid"/>
            <a:round/>
            <a:headEnd type="none" w="sm" len="sm"/>
            <a:tailEnd type="none" w="sm" len="sm"/>
          </a:ln>
        </p:spPr>
      </p:cxnSp>
      <p:cxnSp>
        <p:nvCxnSpPr>
          <p:cNvPr id="447" name="Google Shape;447;p46"/>
          <p:cNvCxnSpPr>
            <a:stCxn id="442" idx="2"/>
          </p:cNvCxnSpPr>
          <p:nvPr/>
        </p:nvCxnSpPr>
        <p:spPr>
          <a:xfrm flipH="1">
            <a:off x="7092000" y="1703075"/>
            <a:ext cx="2100" cy="194400"/>
          </a:xfrm>
          <a:prstGeom prst="straightConnector1">
            <a:avLst/>
          </a:prstGeom>
          <a:noFill/>
          <a:ln w="9525" cap="flat" cmpd="sng">
            <a:solidFill>
              <a:srgbClr val="000000"/>
            </a:solidFill>
            <a:prstDash val="solid"/>
            <a:round/>
            <a:headEnd type="none" w="sm" len="sm"/>
            <a:tailEnd type="none" w="sm" len="sm"/>
          </a:ln>
        </p:spPr>
      </p:cxnSp>
      <p:sp>
        <p:nvSpPr>
          <p:cNvPr id="448" name="Google Shape;448;p46"/>
          <p:cNvSpPr txBox="1"/>
          <p:nvPr/>
        </p:nvSpPr>
        <p:spPr>
          <a:xfrm>
            <a:off x="5323125" y="2665750"/>
            <a:ext cx="1987800" cy="555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980000"/>
              </a:buClr>
              <a:buSzPts val="1400"/>
              <a:buFont typeface="Average"/>
              <a:buChar char="●"/>
            </a:pPr>
            <a:r>
              <a:rPr lang="en" sz="1400" b="0" i="0" u="none" strike="noStrike" cap="none">
                <a:solidFill>
                  <a:srgbClr val="980000"/>
                </a:solidFill>
                <a:latin typeface="Average"/>
                <a:ea typeface="Average"/>
                <a:cs typeface="Average"/>
                <a:sym typeface="Average"/>
              </a:rPr>
              <a:t>Gist</a:t>
            </a:r>
            <a:endParaRPr sz="1400" b="0" i="0" u="none" strike="noStrike" cap="none">
              <a:solidFill>
                <a:srgbClr val="980000"/>
              </a:solidFill>
              <a:latin typeface="Average"/>
              <a:ea typeface="Average"/>
              <a:cs typeface="Average"/>
              <a:sym typeface="Average"/>
            </a:endParaRPr>
          </a:p>
        </p:txBody>
      </p:sp>
      <p:sp>
        <p:nvSpPr>
          <p:cNvPr id="449" name="Google Shape;449;p46"/>
          <p:cNvSpPr/>
          <p:nvPr/>
        </p:nvSpPr>
        <p:spPr>
          <a:xfrm>
            <a:off x="2530004" y="2216075"/>
            <a:ext cx="1992600" cy="4719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verage"/>
                <a:ea typeface="Average"/>
                <a:cs typeface="Average"/>
                <a:sym typeface="Average"/>
              </a:rPr>
              <a:t>Unsupervised</a:t>
            </a:r>
            <a:endParaRPr sz="1800" b="0" i="0" u="none" strike="noStrike" cap="none">
              <a:solidFill>
                <a:srgbClr val="FFFFFF"/>
              </a:solidFill>
              <a:latin typeface="Average"/>
              <a:ea typeface="Average"/>
              <a:cs typeface="Average"/>
              <a:sym typeface="Average"/>
            </a:endParaRPr>
          </a:p>
        </p:txBody>
      </p:sp>
      <p:cxnSp>
        <p:nvCxnSpPr>
          <p:cNvPr id="450" name="Google Shape;450;p46"/>
          <p:cNvCxnSpPr/>
          <p:nvPr/>
        </p:nvCxnSpPr>
        <p:spPr>
          <a:xfrm rot="10800000">
            <a:off x="3498950" y="1948950"/>
            <a:ext cx="2100" cy="261300"/>
          </a:xfrm>
          <a:prstGeom prst="straightConnector1">
            <a:avLst/>
          </a:prstGeom>
          <a:noFill/>
          <a:ln w="9525" cap="flat" cmpd="sng">
            <a:solidFill>
              <a:srgbClr val="000000"/>
            </a:solidFill>
            <a:prstDash val="solid"/>
            <a:round/>
            <a:headEnd type="none" w="sm" len="sm"/>
            <a:tailEnd type="none" w="sm" len="sm"/>
          </a:ln>
        </p:spPr>
      </p:cxnSp>
      <p:sp>
        <p:nvSpPr>
          <p:cNvPr id="451" name="Google Shape;451;p46"/>
          <p:cNvSpPr txBox="1"/>
          <p:nvPr/>
        </p:nvSpPr>
        <p:spPr>
          <a:xfrm>
            <a:off x="2520951" y="2715051"/>
            <a:ext cx="2048349" cy="12615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LexRank</a:t>
            </a:r>
            <a:endParaRPr sz="1400" b="0" i="0" u="none" strike="noStrike" cap="none">
              <a:solidFill>
                <a:srgbClr val="990000"/>
              </a:solidFill>
              <a:latin typeface="Average"/>
              <a:ea typeface="Average"/>
              <a:cs typeface="Average"/>
              <a:sym typeface="Average"/>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LSA</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Luhn</a:t>
            </a:r>
            <a:endParaRPr sz="1400" b="0" i="0" u="none" strike="noStrike" cap="none">
              <a:solidFill>
                <a:srgbClr val="990000"/>
              </a:solidFill>
              <a:latin typeface="Average"/>
              <a:ea typeface="Average"/>
              <a:cs typeface="Average"/>
              <a:sym typeface="Average"/>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Reduction</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PacSumm</a:t>
            </a:r>
            <a:endParaRPr sz="1400" b="0" i="0" u="none" strike="noStrike" cap="none">
              <a:solidFill>
                <a:srgbClr val="990000"/>
              </a:solidFill>
              <a:latin typeface="Average"/>
              <a:ea typeface="Average"/>
              <a:cs typeface="Average"/>
              <a:sym typeface="Average"/>
            </a:endParaRPr>
          </a:p>
          <a:p>
            <a:pPr marL="457200" marR="0" lvl="0" indent="-317500" algn="l" rtl="0">
              <a:lnSpc>
                <a:spcPct val="100000"/>
              </a:lnSpc>
              <a:spcBef>
                <a:spcPts val="0"/>
              </a:spcBef>
              <a:spcAft>
                <a:spcPts val="0"/>
              </a:spcAft>
              <a:buClr>
                <a:srgbClr val="990000"/>
              </a:buClr>
              <a:buSzPts val="1400"/>
              <a:buFont typeface="Average"/>
              <a:buChar char="●"/>
            </a:pPr>
            <a:r>
              <a:rPr lang="en" sz="1400" b="0" i="0" u="none" strike="noStrike" cap="none">
                <a:solidFill>
                  <a:srgbClr val="990000"/>
                </a:solidFill>
                <a:latin typeface="Average"/>
                <a:ea typeface="Average"/>
                <a:cs typeface="Average"/>
                <a:sym typeface="Average"/>
              </a:rPr>
              <a:t>… and many others</a:t>
            </a:r>
            <a:endParaRPr sz="1400" b="0" i="0" u="none" strike="noStrike" cap="none">
              <a:solidFill>
                <a:srgbClr val="990000"/>
              </a:solidFill>
              <a:latin typeface="Average"/>
              <a:ea typeface="Average"/>
              <a:cs typeface="Average"/>
              <a:sym typeface="Average"/>
            </a:endParaRPr>
          </a:p>
        </p:txBody>
      </p:sp>
      <p:sp>
        <p:nvSpPr>
          <p:cNvPr id="452" name="Google Shape;452;p46"/>
          <p:cNvSpPr/>
          <p:nvPr/>
        </p:nvSpPr>
        <p:spPr>
          <a:xfrm>
            <a:off x="7326017" y="2139982"/>
            <a:ext cx="1650900" cy="471900"/>
          </a:xfrm>
          <a:prstGeom prst="roundRect">
            <a:avLst>
              <a:gd name="adj" fmla="val 16667"/>
            </a:avLst>
          </a:prstGeom>
          <a:solidFill>
            <a:srgbClr val="4A86E8"/>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verage"/>
                <a:ea typeface="Average"/>
                <a:cs typeface="Average"/>
                <a:sym typeface="Average"/>
              </a:rPr>
              <a:t>Unsupervised</a:t>
            </a:r>
            <a:endParaRPr sz="1800" b="0" i="0" u="none" strike="noStrike" cap="none">
              <a:solidFill>
                <a:srgbClr val="FFFFFF"/>
              </a:solidFill>
              <a:latin typeface="Average"/>
              <a:ea typeface="Average"/>
              <a:cs typeface="Average"/>
              <a:sym typeface="Average"/>
            </a:endParaRPr>
          </a:p>
        </p:txBody>
      </p:sp>
      <p:sp>
        <p:nvSpPr>
          <p:cNvPr id="453" name="Google Shape;453;p46"/>
          <p:cNvSpPr txBox="1"/>
          <p:nvPr/>
        </p:nvSpPr>
        <p:spPr>
          <a:xfrm>
            <a:off x="7157575" y="2633925"/>
            <a:ext cx="1987800" cy="555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980000"/>
              </a:buClr>
              <a:buSzPts val="1400"/>
              <a:buFont typeface="Average"/>
              <a:buChar char="●"/>
            </a:pPr>
            <a:r>
              <a:rPr lang="en" sz="1400" b="0" i="0" u="none" strike="noStrike" cap="none">
                <a:solidFill>
                  <a:srgbClr val="980000"/>
                </a:solidFill>
                <a:latin typeface="Average"/>
                <a:ea typeface="Average"/>
                <a:cs typeface="Average"/>
                <a:sym typeface="Average"/>
              </a:rPr>
              <a:t>CaseSummarizer</a:t>
            </a:r>
            <a:endParaRPr sz="1400" b="0" i="0" u="none" strike="noStrike" cap="none">
              <a:solidFill>
                <a:srgbClr val="980000"/>
              </a:solidFill>
              <a:latin typeface="Average"/>
              <a:ea typeface="Average"/>
              <a:cs typeface="Average"/>
              <a:sym typeface="Average"/>
            </a:endParaRPr>
          </a:p>
          <a:p>
            <a:pPr marL="457200" marR="0" lvl="0" indent="-317500" algn="l" rtl="0">
              <a:lnSpc>
                <a:spcPct val="100000"/>
              </a:lnSpc>
              <a:spcBef>
                <a:spcPts val="0"/>
              </a:spcBef>
              <a:spcAft>
                <a:spcPts val="0"/>
              </a:spcAft>
              <a:buClr>
                <a:srgbClr val="980000"/>
              </a:buClr>
              <a:buSzPts val="1400"/>
              <a:buFont typeface="Average"/>
              <a:buChar char="●"/>
            </a:pPr>
            <a:r>
              <a:rPr lang="en" sz="1400" b="0" i="0" u="none" strike="noStrike" cap="none">
                <a:solidFill>
                  <a:srgbClr val="980000"/>
                </a:solidFill>
                <a:latin typeface="Average"/>
                <a:ea typeface="Average"/>
                <a:cs typeface="Average"/>
                <a:sym typeface="Average"/>
              </a:rPr>
              <a:t>LetSum</a:t>
            </a:r>
            <a:endParaRPr sz="1400" b="0" i="0" u="none" strike="noStrike" cap="none">
              <a:solidFill>
                <a:srgbClr val="980000"/>
              </a:solidFill>
              <a:latin typeface="Average"/>
              <a:ea typeface="Average"/>
              <a:cs typeface="Average"/>
              <a:sym typeface="Average"/>
            </a:endParaRPr>
          </a:p>
          <a:p>
            <a:pPr marL="457200" marR="0" lvl="0" indent="-317500" algn="l" rtl="0">
              <a:lnSpc>
                <a:spcPct val="100000"/>
              </a:lnSpc>
              <a:spcBef>
                <a:spcPts val="0"/>
              </a:spcBef>
              <a:spcAft>
                <a:spcPts val="0"/>
              </a:spcAft>
              <a:buClr>
                <a:srgbClr val="980000"/>
              </a:buClr>
              <a:buSzPts val="1400"/>
              <a:buFont typeface="Average"/>
              <a:buChar char="●"/>
            </a:pPr>
            <a:r>
              <a:rPr lang="en" sz="1400" b="0" i="0" u="none" strike="noStrike" cap="none">
                <a:solidFill>
                  <a:srgbClr val="980000"/>
                </a:solidFill>
                <a:latin typeface="Average"/>
                <a:ea typeface="Average"/>
                <a:cs typeface="Average"/>
                <a:sym typeface="Average"/>
              </a:rPr>
              <a:t>KMM</a:t>
            </a:r>
            <a:endParaRPr sz="1400" b="0" i="0" u="none" strike="noStrike" cap="none">
              <a:solidFill>
                <a:srgbClr val="980000"/>
              </a:solidFill>
              <a:latin typeface="Average"/>
              <a:ea typeface="Average"/>
              <a:cs typeface="Average"/>
              <a:sym typeface="Average"/>
            </a:endParaRPr>
          </a:p>
          <a:p>
            <a:pPr marL="457200" marR="0" lvl="0" indent="-317500" algn="l" rtl="0">
              <a:lnSpc>
                <a:spcPct val="100000"/>
              </a:lnSpc>
              <a:spcBef>
                <a:spcPts val="0"/>
              </a:spcBef>
              <a:spcAft>
                <a:spcPts val="0"/>
              </a:spcAft>
              <a:buClr>
                <a:srgbClr val="980000"/>
              </a:buClr>
              <a:buSzPts val="1400"/>
              <a:buFont typeface="Average"/>
              <a:buChar char="●"/>
            </a:pPr>
            <a:r>
              <a:rPr lang="en" sz="1400" b="0" i="0" u="none" strike="noStrike" cap="none">
                <a:solidFill>
                  <a:srgbClr val="980000"/>
                </a:solidFill>
                <a:latin typeface="Average"/>
                <a:ea typeface="Average"/>
                <a:cs typeface="Average"/>
                <a:sym typeface="Average"/>
              </a:rPr>
              <a:t>MMR</a:t>
            </a:r>
            <a:endParaRPr sz="1400" b="0" i="0" u="none" strike="noStrike" cap="none">
              <a:solidFill>
                <a:srgbClr val="980000"/>
              </a:solidFill>
              <a:latin typeface="Average"/>
              <a:ea typeface="Average"/>
              <a:cs typeface="Average"/>
              <a:sym typeface="Average"/>
            </a:endParaRPr>
          </a:p>
        </p:txBody>
      </p:sp>
      <p:cxnSp>
        <p:nvCxnSpPr>
          <p:cNvPr id="454" name="Google Shape;454;p46"/>
          <p:cNvCxnSpPr/>
          <p:nvPr/>
        </p:nvCxnSpPr>
        <p:spPr>
          <a:xfrm rot="10800000">
            <a:off x="8111625" y="1878600"/>
            <a:ext cx="2100" cy="261300"/>
          </a:xfrm>
          <a:prstGeom prst="straightConnector1">
            <a:avLst/>
          </a:prstGeom>
          <a:noFill/>
          <a:ln w="9525" cap="flat" cmpd="sng">
            <a:solidFill>
              <a:srgbClr val="000000"/>
            </a:solidFill>
            <a:prstDash val="solid"/>
            <a:round/>
            <a:headEnd type="none" w="sm" len="sm"/>
            <a:tailEnd type="none" w="sm" len="sm"/>
          </a:ln>
        </p:spPr>
      </p:cxnSp>
      <p:cxnSp>
        <p:nvCxnSpPr>
          <p:cNvPr id="455" name="Google Shape;455;p46"/>
          <p:cNvCxnSpPr>
            <a:stCxn id="434" idx="2"/>
          </p:cNvCxnSpPr>
          <p:nvPr/>
        </p:nvCxnSpPr>
        <p:spPr>
          <a:xfrm>
            <a:off x="2301425" y="1703100"/>
            <a:ext cx="0" cy="252900"/>
          </a:xfrm>
          <a:prstGeom prst="straightConnector1">
            <a:avLst/>
          </a:prstGeom>
          <a:noFill/>
          <a:ln w="9525" cap="flat" cmpd="sng">
            <a:solidFill>
              <a:srgbClr val="000000"/>
            </a:solidFill>
            <a:prstDash val="solid"/>
            <a:round/>
            <a:headEnd type="none" w="sm" len="sm"/>
            <a:tailEnd type="none" w="sm" len="sm"/>
          </a:ln>
        </p:spPr>
      </p:cxnSp>
      <p:sp>
        <p:nvSpPr>
          <p:cNvPr id="456" name="Google Shape;45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Several </a:t>
            </a:r>
            <a:r>
              <a:rPr lang="en">
                <a:solidFill>
                  <a:srgbClr val="FF0000"/>
                </a:solidFill>
              </a:rPr>
              <a:t>abstractive</a:t>
            </a:r>
            <a:r>
              <a:rPr lang="en"/>
              <a:t> summarization models</a:t>
            </a:r>
            <a:endParaRPr/>
          </a:p>
        </p:txBody>
      </p:sp>
      <p:sp>
        <p:nvSpPr>
          <p:cNvPr id="462" name="Google Shape;462;p47"/>
          <p:cNvSpPr txBox="1">
            <a:spLocks noGrp="1"/>
          </p:cNvSpPr>
          <p:nvPr>
            <p:ph type="body" idx="1"/>
          </p:nvPr>
        </p:nvSpPr>
        <p:spPr>
          <a:xfrm>
            <a:off x="311700" y="1152475"/>
            <a:ext cx="3182938" cy="3700182"/>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rPr>
              <a:t>Pointer Generator</a:t>
            </a:r>
            <a:endParaRPr/>
          </a:p>
          <a:p>
            <a:pPr marL="457200" lvl="0" indent="-342900" algn="l" rtl="0">
              <a:lnSpc>
                <a:spcPct val="115000"/>
              </a:lnSpc>
              <a:spcBef>
                <a:spcPts val="0"/>
              </a:spcBef>
              <a:spcAft>
                <a:spcPts val="0"/>
              </a:spcAft>
              <a:buSzPts val="1800"/>
              <a:buChar char="●"/>
            </a:pPr>
            <a:r>
              <a:rPr lang="en">
                <a:solidFill>
                  <a:schemeClr val="dk1"/>
                </a:solidFill>
              </a:rPr>
              <a:t>BERTSum-Abs</a:t>
            </a:r>
            <a:endParaRPr/>
          </a:p>
          <a:p>
            <a:pPr marL="457200" lvl="0" indent="-342900" algn="l" rtl="0">
              <a:lnSpc>
                <a:spcPct val="115000"/>
              </a:lnSpc>
              <a:spcBef>
                <a:spcPts val="0"/>
              </a:spcBef>
              <a:spcAft>
                <a:spcPts val="0"/>
              </a:spcAft>
              <a:buSzPts val="1800"/>
              <a:buChar char="●"/>
            </a:pPr>
            <a:r>
              <a:rPr lang="en">
                <a:solidFill>
                  <a:schemeClr val="dk1"/>
                </a:solidFill>
              </a:rPr>
              <a:t>BART</a:t>
            </a:r>
            <a:endParaRPr/>
          </a:p>
          <a:p>
            <a:pPr marL="457200" lvl="0" indent="-342900" algn="l" rtl="0">
              <a:lnSpc>
                <a:spcPct val="115000"/>
              </a:lnSpc>
              <a:spcBef>
                <a:spcPts val="0"/>
              </a:spcBef>
              <a:spcAft>
                <a:spcPts val="0"/>
              </a:spcAft>
              <a:buSzPts val="1800"/>
              <a:buChar char="●"/>
            </a:pPr>
            <a:r>
              <a:rPr lang="en">
                <a:solidFill>
                  <a:schemeClr val="dk1"/>
                </a:solidFill>
              </a:rPr>
              <a:t>Pegasus</a:t>
            </a:r>
            <a:endParaRPr/>
          </a:p>
          <a:p>
            <a:pPr marL="457200" lvl="0" indent="-342900" algn="l" rtl="0">
              <a:lnSpc>
                <a:spcPct val="115000"/>
              </a:lnSpc>
              <a:spcBef>
                <a:spcPts val="0"/>
              </a:spcBef>
              <a:spcAft>
                <a:spcPts val="0"/>
              </a:spcAft>
              <a:buSzPts val="1800"/>
              <a:buChar char="●"/>
            </a:pPr>
            <a:r>
              <a:rPr lang="en">
                <a:solidFill>
                  <a:schemeClr val="dk1"/>
                </a:solidFill>
              </a:rPr>
              <a:t>BigBird</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Longformer</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 and others</a:t>
            </a:r>
            <a:endParaRPr/>
          </a:p>
          <a:p>
            <a:pPr marL="457200" lvl="0" indent="-228600" algn="l" rtl="0">
              <a:lnSpc>
                <a:spcPct val="115000"/>
              </a:lnSpc>
              <a:spcBef>
                <a:spcPts val="0"/>
              </a:spcBef>
              <a:spcAft>
                <a:spcPts val="0"/>
              </a:spcAft>
              <a:buSzPts val="1800"/>
              <a:buNone/>
            </a:pPr>
            <a:endParaRPr>
              <a:solidFill>
                <a:schemeClr val="dk1"/>
              </a:solidFill>
            </a:endParaRPr>
          </a:p>
        </p:txBody>
      </p:sp>
      <p:sp>
        <p:nvSpPr>
          <p:cNvPr id="463" name="Google Shape;463;p47"/>
          <p:cNvSpPr txBox="1"/>
          <p:nvPr/>
        </p:nvSpPr>
        <p:spPr>
          <a:xfrm>
            <a:off x="3594226" y="1530042"/>
            <a:ext cx="5238074"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Pre-trained versions – usually trained over news summarization datasets</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Fine-tuned versions – fine-tuning over legal (doc, summary) pairs likely to yield better results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47"/>
          <p:cNvSpPr/>
          <p:nvPr/>
        </p:nvSpPr>
        <p:spPr>
          <a:xfrm>
            <a:off x="2888055" y="1303699"/>
            <a:ext cx="606583" cy="2073244"/>
          </a:xfrm>
          <a:prstGeom prst="rightBrace">
            <a:avLst>
              <a:gd name="adj1" fmla="val 8333"/>
              <a:gd name="adj2" fmla="val 50370"/>
            </a:avLst>
          </a:prstGeom>
          <a:noFill/>
          <a:ln w="9525" cap="flat" cmpd="sng">
            <a:solidFill>
              <a:srgbClr val="3B7F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5" name="Google Shape;465;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Several abstractive summarization models</a:t>
            </a:r>
            <a:endParaRPr/>
          </a:p>
        </p:txBody>
      </p:sp>
      <p:sp>
        <p:nvSpPr>
          <p:cNvPr id="471" name="Google Shape;471;p48"/>
          <p:cNvSpPr txBox="1">
            <a:spLocks noGrp="1"/>
          </p:cNvSpPr>
          <p:nvPr>
            <p:ph type="body" idx="1"/>
          </p:nvPr>
        </p:nvSpPr>
        <p:spPr>
          <a:xfrm>
            <a:off x="311700" y="1152475"/>
            <a:ext cx="3182938" cy="3700182"/>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rPr>
              <a:t>Pointer Generator</a:t>
            </a:r>
            <a:endParaRPr/>
          </a:p>
          <a:p>
            <a:pPr marL="457200" lvl="0" indent="-342900" algn="l" rtl="0">
              <a:lnSpc>
                <a:spcPct val="115000"/>
              </a:lnSpc>
              <a:spcBef>
                <a:spcPts val="0"/>
              </a:spcBef>
              <a:spcAft>
                <a:spcPts val="0"/>
              </a:spcAft>
              <a:buSzPts val="1800"/>
              <a:buChar char="●"/>
            </a:pPr>
            <a:r>
              <a:rPr lang="en">
                <a:solidFill>
                  <a:schemeClr val="dk1"/>
                </a:solidFill>
              </a:rPr>
              <a:t>BERTSum-Abs</a:t>
            </a:r>
            <a:endParaRPr/>
          </a:p>
          <a:p>
            <a:pPr marL="457200" lvl="0" indent="-342900" algn="l" rtl="0">
              <a:lnSpc>
                <a:spcPct val="115000"/>
              </a:lnSpc>
              <a:spcBef>
                <a:spcPts val="0"/>
              </a:spcBef>
              <a:spcAft>
                <a:spcPts val="0"/>
              </a:spcAft>
              <a:buSzPts val="1800"/>
              <a:buChar char="●"/>
            </a:pPr>
            <a:r>
              <a:rPr lang="en">
                <a:solidFill>
                  <a:schemeClr val="dk1"/>
                </a:solidFill>
              </a:rPr>
              <a:t>BART</a:t>
            </a:r>
            <a:endParaRPr/>
          </a:p>
          <a:p>
            <a:pPr marL="457200" lvl="0" indent="-342900" algn="l" rtl="0">
              <a:lnSpc>
                <a:spcPct val="115000"/>
              </a:lnSpc>
              <a:spcBef>
                <a:spcPts val="0"/>
              </a:spcBef>
              <a:spcAft>
                <a:spcPts val="0"/>
              </a:spcAft>
              <a:buSzPts val="1800"/>
              <a:buChar char="●"/>
            </a:pPr>
            <a:r>
              <a:rPr lang="en" b="1">
                <a:solidFill>
                  <a:srgbClr val="7030A0"/>
                </a:solidFill>
              </a:rPr>
              <a:t>Pegasus</a:t>
            </a:r>
            <a:endParaRPr/>
          </a:p>
          <a:p>
            <a:pPr marL="457200" lvl="0" indent="-342900" algn="l" rtl="0">
              <a:lnSpc>
                <a:spcPct val="115000"/>
              </a:lnSpc>
              <a:spcBef>
                <a:spcPts val="0"/>
              </a:spcBef>
              <a:spcAft>
                <a:spcPts val="0"/>
              </a:spcAft>
              <a:buSzPts val="1800"/>
              <a:buChar char="●"/>
            </a:pPr>
            <a:r>
              <a:rPr lang="en">
                <a:solidFill>
                  <a:schemeClr val="dk1"/>
                </a:solidFill>
              </a:rPr>
              <a:t>BigBird</a:t>
            </a:r>
            <a:endParaRPr>
              <a:solidFill>
                <a:schemeClr val="dk1"/>
              </a:solidFill>
            </a:endParaRPr>
          </a:p>
          <a:p>
            <a:pPr marL="457200" lvl="0" indent="-342900" algn="l" rtl="0">
              <a:lnSpc>
                <a:spcPct val="115000"/>
              </a:lnSpc>
              <a:spcBef>
                <a:spcPts val="0"/>
              </a:spcBef>
              <a:spcAft>
                <a:spcPts val="0"/>
              </a:spcAft>
              <a:buSzPts val="1800"/>
              <a:buChar char="●"/>
            </a:pPr>
            <a:r>
              <a:rPr lang="en" b="1">
                <a:solidFill>
                  <a:srgbClr val="00B0F0"/>
                </a:solidFill>
              </a:rPr>
              <a:t>Longformer</a:t>
            </a:r>
            <a:endParaRPr b="1">
              <a:solidFill>
                <a:srgbClr val="00B0F0"/>
              </a:solidFill>
            </a:endParaRPr>
          </a:p>
          <a:p>
            <a:pPr marL="457200" lvl="0" indent="-342900" algn="l" rtl="0">
              <a:lnSpc>
                <a:spcPct val="115000"/>
              </a:lnSpc>
              <a:spcBef>
                <a:spcPts val="0"/>
              </a:spcBef>
              <a:spcAft>
                <a:spcPts val="0"/>
              </a:spcAft>
              <a:buSzPts val="1800"/>
              <a:buChar char="●"/>
            </a:pPr>
            <a:r>
              <a:rPr lang="en">
                <a:solidFill>
                  <a:schemeClr val="dk1"/>
                </a:solidFill>
              </a:rPr>
              <a:t>… and others</a:t>
            </a:r>
            <a:endParaRPr/>
          </a:p>
          <a:p>
            <a:pPr marL="457200" lvl="0" indent="-228600" algn="l" rtl="0">
              <a:lnSpc>
                <a:spcPct val="115000"/>
              </a:lnSpc>
              <a:spcBef>
                <a:spcPts val="0"/>
              </a:spcBef>
              <a:spcAft>
                <a:spcPts val="0"/>
              </a:spcAft>
              <a:buSzPts val="1800"/>
              <a:buNone/>
            </a:pPr>
            <a:endParaRPr>
              <a:solidFill>
                <a:schemeClr val="dk1"/>
              </a:solidFill>
            </a:endParaRPr>
          </a:p>
        </p:txBody>
      </p:sp>
      <p:sp>
        <p:nvSpPr>
          <p:cNvPr id="472" name="Google Shape;472;p48"/>
          <p:cNvSpPr txBox="1"/>
          <p:nvPr/>
        </p:nvSpPr>
        <p:spPr>
          <a:xfrm>
            <a:off x="3594226" y="1530042"/>
            <a:ext cx="5238074"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Pre-trained versions – usually trained over news summarization datasets</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Fine-tuned versions – fine-tuning over legal (doc, summary) pairs likely to yield better results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3" name="Google Shape;473;p48"/>
          <p:cNvSpPr/>
          <p:nvPr/>
        </p:nvSpPr>
        <p:spPr>
          <a:xfrm>
            <a:off x="2888055" y="1303699"/>
            <a:ext cx="606583" cy="2073244"/>
          </a:xfrm>
          <a:prstGeom prst="rightBrace">
            <a:avLst>
              <a:gd name="adj1" fmla="val 8333"/>
              <a:gd name="adj2" fmla="val 50370"/>
            </a:avLst>
          </a:prstGeom>
          <a:noFill/>
          <a:ln w="9525" cap="flat" cmpd="sng">
            <a:solidFill>
              <a:srgbClr val="3B7F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4" name="Google Shape;47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32</a:t>
            </a:fld>
            <a:endParaRPr/>
          </a:p>
        </p:txBody>
      </p:sp>
      <p:sp>
        <p:nvSpPr>
          <p:cNvPr id="475" name="Google Shape;475;p48"/>
          <p:cNvSpPr txBox="1"/>
          <p:nvPr/>
        </p:nvSpPr>
        <p:spPr>
          <a:xfrm>
            <a:off x="2942374" y="3449370"/>
            <a:ext cx="5819400" cy="1385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7030A0"/>
                </a:solidFill>
                <a:latin typeface="Arial"/>
                <a:ea typeface="Arial"/>
                <a:cs typeface="Arial"/>
                <a:sym typeface="Arial"/>
              </a:rPr>
              <a:t>Legal-Pegasus</a:t>
            </a:r>
            <a:r>
              <a:rPr lang="en" sz="1400" b="0" i="0" u="none" strike="noStrike" cap="none">
                <a:solidFill>
                  <a:schemeClr val="dk1"/>
                </a:solidFill>
                <a:latin typeface="Arial"/>
                <a:ea typeface="Arial"/>
                <a:cs typeface="Arial"/>
                <a:sym typeface="Arial"/>
              </a:rPr>
              <a:t> – </a:t>
            </a:r>
            <a:r>
              <a:rPr lang="en" sz="1400" b="0" i="0" u="sng" strike="noStrike" cap="none">
                <a:solidFill>
                  <a:schemeClr val="hlink"/>
                </a:solidFill>
                <a:latin typeface="Arial"/>
                <a:ea typeface="Arial"/>
                <a:cs typeface="Arial"/>
                <a:sym typeface="Arial"/>
                <a:hlinkClick r:id="rId3"/>
              </a:rPr>
              <a:t>https://huggingface.co/nsi319/legal-pegasus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B0F0"/>
                </a:solidFill>
                <a:latin typeface="Arial"/>
                <a:ea typeface="Arial"/>
                <a:cs typeface="Arial"/>
                <a:sym typeface="Arial"/>
              </a:rPr>
              <a:t>Legal-Longformer</a:t>
            </a:r>
            <a:r>
              <a:rPr lang="en" sz="1400" b="0" i="0" u="none" strike="noStrike" cap="none">
                <a:solidFill>
                  <a:schemeClr val="dk1"/>
                </a:solidFill>
                <a:latin typeface="Arial"/>
                <a:ea typeface="Arial"/>
                <a:cs typeface="Arial"/>
                <a:sym typeface="Arial"/>
              </a:rPr>
              <a:t> - </a:t>
            </a:r>
            <a:r>
              <a:rPr lang="en" sz="1400" b="0" i="0" u="sng" strike="noStrike" cap="none">
                <a:solidFill>
                  <a:schemeClr val="hlink"/>
                </a:solidFill>
                <a:latin typeface="Arial"/>
                <a:ea typeface="Arial"/>
                <a:cs typeface="Arial"/>
                <a:sym typeface="Arial"/>
                <a:hlinkClick r:id="rId4"/>
              </a:rPr>
              <a:t>https://huggingface.co/nsi319/legal-led-base-16384</a:t>
            </a:r>
            <a:r>
              <a:rPr lang="en"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Already fine-tuned over legal summarization data (</a:t>
            </a:r>
            <a:r>
              <a:rPr lang="en" sz="1400" b="0" i="0" u="none" strike="noStrike" cap="none">
                <a:solidFill>
                  <a:srgbClr val="000000"/>
                </a:solidFill>
                <a:latin typeface="Arial"/>
                <a:ea typeface="Arial"/>
                <a:cs typeface="Arial"/>
                <a:sym typeface="Arial"/>
              </a:rPr>
              <a:t>litigation releases and complaints from US courts)</a:t>
            </a:r>
            <a:r>
              <a:rPr lang="en"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9"/>
          <p:cNvSpPr txBox="1">
            <a:spLocks noGrp="1"/>
          </p:cNvSpPr>
          <p:nvPr>
            <p:ph type="title"/>
          </p:nvPr>
        </p:nvSpPr>
        <p:spPr>
          <a:xfrm>
            <a:off x="311699" y="445025"/>
            <a:ext cx="8687445"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Main challenge in applying abstractive models on legal docs</a:t>
            </a:r>
            <a:endParaRPr/>
          </a:p>
        </p:txBody>
      </p:sp>
      <p:sp>
        <p:nvSpPr>
          <p:cNvPr id="481" name="Google Shape;481;p49"/>
          <p:cNvSpPr txBox="1">
            <a:spLocks noGrp="1"/>
          </p:cNvSpPr>
          <p:nvPr>
            <p:ph type="body" idx="1"/>
          </p:nvPr>
        </p:nvSpPr>
        <p:spPr>
          <a:xfrm>
            <a:off x="221170" y="1152475"/>
            <a:ext cx="4230422" cy="3679612"/>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rgbClr val="7030A0"/>
                </a:solidFill>
              </a:rPr>
              <a:t>Limit on the number of input tokens</a:t>
            </a:r>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Many case docs do not fit in any of these models except Longformer</a:t>
            </a:r>
            <a:endParaRPr>
              <a:solidFill>
                <a:schemeClr val="dk1"/>
              </a:solidFill>
            </a:endParaRPr>
          </a:p>
          <a:p>
            <a:pPr marL="914400" lvl="1" indent="-317500" algn="l" rtl="0">
              <a:lnSpc>
                <a:spcPct val="115000"/>
              </a:lnSpc>
              <a:spcBef>
                <a:spcPts val="0"/>
              </a:spcBef>
              <a:spcAft>
                <a:spcPts val="0"/>
              </a:spcAft>
              <a:buSzPts val="1400"/>
              <a:buChar char="○"/>
            </a:pPr>
            <a:r>
              <a:rPr lang="en">
                <a:solidFill>
                  <a:schemeClr val="dk1"/>
                </a:solidFill>
              </a:rPr>
              <a:t>Several docs in UK-Abs do not fit fully even in Longformer</a:t>
            </a:r>
            <a:endParaRPr>
              <a:solidFill>
                <a:schemeClr val="dk1"/>
              </a:solidFill>
            </a:endParaRPr>
          </a:p>
        </p:txBody>
      </p:sp>
      <p:graphicFrame>
        <p:nvGraphicFramePr>
          <p:cNvPr id="482" name="Google Shape;482;p49"/>
          <p:cNvGraphicFramePr/>
          <p:nvPr/>
        </p:nvGraphicFramePr>
        <p:xfrm>
          <a:off x="4542122" y="1424874"/>
          <a:ext cx="4290200" cy="3169680"/>
        </p:xfrm>
        <a:graphic>
          <a:graphicData uri="http://schemas.openxmlformats.org/drawingml/2006/table">
            <a:tbl>
              <a:tblPr>
                <a:noFill/>
                <a:tableStyleId>{ECBE66D0-217D-4D1B-8D32-F2FA81878220}</a:tableStyleId>
              </a:tblPr>
              <a:tblGrid>
                <a:gridCol w="2145100">
                  <a:extLst>
                    <a:ext uri="{9D8B030D-6E8A-4147-A177-3AD203B41FA5}">
                      <a16:colId xmlns:a16="http://schemas.microsoft.com/office/drawing/2014/main" val="20000"/>
                    </a:ext>
                  </a:extLst>
                </a:gridCol>
                <a:gridCol w="21451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dk1"/>
                          </a:solidFill>
                        </a:rPr>
                        <a:t>Model</a:t>
                      </a:r>
                      <a:endParaRPr sz="1400" b="1" u="none" strike="noStrike" cap="none">
                        <a:solidFill>
                          <a:schemeClr val="dk1"/>
                        </a:solidFill>
                      </a:endParaRPr>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dk1"/>
                          </a:solidFill>
                        </a:rPr>
                        <a:t>Input Capacity </a:t>
                      </a:r>
                      <a:endParaRPr sz="1400" b="1" u="none" strike="noStrike" cap="none">
                        <a:solidFill>
                          <a:schemeClr val="dk1"/>
                        </a:solidFill>
                      </a:endParaRPr>
                    </a:p>
                  </a:txBody>
                  <a:tcPr marL="91425" marR="91425" marT="91425" marB="91425">
                    <a:solidFill>
                      <a:srgbClr val="CDD8FB"/>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Pointer Generator</a:t>
                      </a:r>
                      <a:endParaRPr sz="1400" u="none" strike="noStrike" cap="none"/>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400</a:t>
                      </a:r>
                      <a:endParaRPr sz="1400" u="none" strike="noStrike" cap="none"/>
                    </a:p>
                  </a:txBody>
                  <a:tcPr marL="91425" marR="91425" marT="91425" marB="91425">
                    <a:solidFill>
                      <a:srgbClr val="CDD8FB"/>
                    </a:solidFill>
                  </a:tcPr>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BERTSum-Abs</a:t>
                      </a:r>
                      <a:endParaRPr sz="1400" u="none" strike="noStrike" cap="none"/>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512</a:t>
                      </a:r>
                      <a:endParaRPr sz="1400" u="none" strike="noStrike" cap="none"/>
                    </a:p>
                  </a:txBody>
                  <a:tcPr marL="91425" marR="91425" marT="91425" marB="91425">
                    <a:solidFill>
                      <a:srgbClr val="CDD8FB"/>
                    </a:solidFill>
                  </a:tcPr>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Legal-Pegasus</a:t>
                      </a:r>
                      <a:endParaRPr sz="1400" u="none" strike="noStrike" cap="none"/>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1024</a:t>
                      </a:r>
                      <a:endParaRPr sz="1400" u="none" strike="noStrike" cap="none"/>
                    </a:p>
                  </a:txBody>
                  <a:tcPr marL="91425" marR="91425" marT="91425" marB="91425">
                    <a:solidFill>
                      <a:srgbClr val="CDD8FB"/>
                    </a:solidFill>
                  </a:tcPr>
                </a:tc>
                <a:extLst>
                  <a:ext uri="{0D108BD9-81ED-4DB2-BD59-A6C34878D82A}">
                    <a16:rowId xmlns:a16="http://schemas.microsoft.com/office/drawing/2014/main" val="10003"/>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BART</a:t>
                      </a:r>
                      <a:endParaRPr sz="1400" u="none" strike="noStrike" cap="none"/>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1024</a:t>
                      </a:r>
                      <a:endParaRPr sz="1400" u="none" strike="noStrike" cap="none"/>
                    </a:p>
                  </a:txBody>
                  <a:tcPr marL="91425" marR="91425" marT="91425" marB="91425">
                    <a:solidFill>
                      <a:srgbClr val="CDD8FB"/>
                    </a:solidFill>
                  </a:tcPr>
                </a:tc>
                <a:extLst>
                  <a:ext uri="{0D108BD9-81ED-4DB2-BD59-A6C34878D82A}">
                    <a16:rowId xmlns:a16="http://schemas.microsoft.com/office/drawing/2014/main" val="10004"/>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BigBird</a:t>
                      </a:r>
                      <a:endParaRPr sz="1400" u="none" strike="noStrike" cap="none"/>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4*1024</a:t>
                      </a:r>
                      <a:endParaRPr sz="1400" u="none" strike="noStrike" cap="none"/>
                    </a:p>
                  </a:txBody>
                  <a:tcPr marL="91425" marR="91425" marT="91425" marB="91425">
                    <a:solidFill>
                      <a:srgbClr val="CDD8FB"/>
                    </a:solidFill>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Clr>
                          <a:schemeClr val="dk1"/>
                        </a:buClr>
                        <a:buSzPts val="1100"/>
                        <a:buFont typeface="Arial"/>
                        <a:buNone/>
                      </a:pPr>
                      <a:r>
                        <a:rPr lang="en">
                          <a:solidFill>
                            <a:schemeClr val="dk1"/>
                          </a:solidFill>
                        </a:rPr>
                        <a:t>ChatGPT</a:t>
                      </a:r>
                      <a:endParaRPr sz="1400" u="none" strike="noStrike" cap="none"/>
                    </a:p>
                  </a:txBody>
                  <a:tcPr marL="91425" marR="91425" marT="91425" marB="91425">
                    <a:solidFill>
                      <a:srgbClr val="CDD8FB"/>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4*1024</a:t>
                      </a:r>
                      <a:endParaRPr sz="1400" u="none" strike="noStrike" cap="none"/>
                    </a:p>
                  </a:txBody>
                  <a:tcPr marL="91425" marR="91425" marT="91425" marB="91425">
                    <a:solidFill>
                      <a:srgbClr val="CDD8FB"/>
                    </a:solidFill>
                  </a:tcPr>
                </a:tc>
                <a:extLst>
                  <a:ext uri="{0D108BD9-81ED-4DB2-BD59-A6C34878D82A}">
                    <a16:rowId xmlns:a16="http://schemas.microsoft.com/office/drawing/2014/main" val="10006"/>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Longformer </a:t>
                      </a:r>
                      <a:endParaRPr sz="1400" u="none" strike="noStrike" cap="none"/>
                    </a:p>
                  </a:txBody>
                  <a:tcPr marL="91425" marR="91425" marT="91425" marB="91425">
                    <a:solidFill>
                      <a:srgbClr val="CDD8F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16*1024</a:t>
                      </a:r>
                      <a:endParaRPr/>
                    </a:p>
                  </a:txBody>
                  <a:tcPr marL="91425" marR="91425" marT="91425" marB="91425">
                    <a:solidFill>
                      <a:srgbClr val="CDD8FB"/>
                    </a:solidFill>
                  </a:tcPr>
                </a:tc>
                <a:extLst>
                  <a:ext uri="{0D108BD9-81ED-4DB2-BD59-A6C34878D82A}">
                    <a16:rowId xmlns:a16="http://schemas.microsoft.com/office/drawing/2014/main" val="10007"/>
                  </a:ext>
                </a:extLst>
              </a:tr>
            </a:tbl>
          </a:graphicData>
        </a:graphic>
      </p:graphicFrame>
      <p:graphicFrame>
        <p:nvGraphicFramePr>
          <p:cNvPr id="483" name="Google Shape;483;p49"/>
          <p:cNvGraphicFramePr/>
          <p:nvPr/>
        </p:nvGraphicFramePr>
        <p:xfrm>
          <a:off x="551638" y="3687877"/>
          <a:ext cx="2978375" cy="1173490"/>
        </p:xfrm>
        <a:graphic>
          <a:graphicData uri="http://schemas.openxmlformats.org/drawingml/2006/table">
            <a:tbl>
              <a:tblPr>
                <a:noFill/>
                <a:tableStyleId>{ECBE66D0-217D-4D1B-8D32-F2FA81878220}</a:tableStyleId>
              </a:tblPr>
              <a:tblGrid>
                <a:gridCol w="1062775">
                  <a:extLst>
                    <a:ext uri="{9D8B030D-6E8A-4147-A177-3AD203B41FA5}">
                      <a16:colId xmlns:a16="http://schemas.microsoft.com/office/drawing/2014/main" val="20000"/>
                    </a:ext>
                  </a:extLst>
                </a:gridCol>
                <a:gridCol w="1915600">
                  <a:extLst>
                    <a:ext uri="{9D8B030D-6E8A-4147-A177-3AD203B41FA5}">
                      <a16:colId xmlns:a16="http://schemas.microsoft.com/office/drawing/2014/main" val="20001"/>
                    </a:ext>
                  </a:extLst>
                </a:gridCol>
              </a:tblGrid>
              <a:tr h="325125">
                <a:tc>
                  <a:txBody>
                    <a:bodyPr/>
                    <a:lstStyle/>
                    <a:p>
                      <a:pPr marL="0" marR="0" lvl="0" indent="0" algn="just" rtl="0">
                        <a:lnSpc>
                          <a:spcPct val="100000"/>
                        </a:lnSpc>
                        <a:spcBef>
                          <a:spcPts val="0"/>
                        </a:spcBef>
                        <a:spcAft>
                          <a:spcPts val="0"/>
                        </a:spcAft>
                        <a:buClr>
                          <a:srgbClr val="000000"/>
                        </a:buClr>
                        <a:buSzPts val="1300"/>
                        <a:buFont typeface="Arial"/>
                        <a:buNone/>
                      </a:pPr>
                      <a:r>
                        <a:rPr lang="en" sz="1300" b="1" u="none" strike="noStrike" cap="none">
                          <a:latin typeface="Montserrat"/>
                          <a:ea typeface="Montserrat"/>
                          <a:cs typeface="Montserrat"/>
                          <a:sym typeface="Montserrat"/>
                        </a:rPr>
                        <a:t>Dataset</a:t>
                      </a:r>
                      <a:endParaRPr sz="1300" b="1" u="none" strike="noStrike" cap="none">
                        <a:latin typeface="Montserrat"/>
                        <a:ea typeface="Montserrat"/>
                        <a:cs typeface="Montserrat"/>
                        <a:sym typeface="Montserrat"/>
                      </a:endParaRPr>
                    </a:p>
                  </a:txBody>
                  <a:tcPr marL="63500" marR="63500" marT="63500" marB="63500">
                    <a:solidFill>
                      <a:srgbClr val="CCCCCC"/>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 sz="1300" b="1" u="none" strike="noStrike" cap="none">
                          <a:latin typeface="Montserrat"/>
                          <a:ea typeface="Montserrat"/>
                          <a:cs typeface="Montserrat"/>
                          <a:sym typeface="Montserrat"/>
                        </a:rPr>
                        <a:t>Avg #words per doc</a:t>
                      </a:r>
                      <a:endParaRPr sz="1300" b="1" u="none" strike="noStrike" cap="none">
                        <a:latin typeface="Montserrat"/>
                        <a:ea typeface="Montserrat"/>
                        <a:cs typeface="Montserrat"/>
                        <a:sym typeface="Montserrat"/>
                      </a:endParaRPr>
                    </a:p>
                  </a:txBody>
                  <a:tcPr marL="63500" marR="63500" marT="63500" marB="63500">
                    <a:solidFill>
                      <a:srgbClr val="CCCCCC"/>
                    </a:solidFill>
                  </a:tcPr>
                </a:tc>
                <a:extLst>
                  <a:ext uri="{0D108BD9-81ED-4DB2-BD59-A6C34878D82A}">
                    <a16:rowId xmlns:a16="http://schemas.microsoft.com/office/drawing/2014/main" val="10000"/>
                  </a:ext>
                </a:extLst>
              </a:tr>
              <a:tr h="325125">
                <a:tc>
                  <a:txBody>
                    <a:bodyPr/>
                    <a:lstStyle/>
                    <a:p>
                      <a:pPr marL="0" marR="0" lvl="0" indent="0" algn="just"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IN-Abs</a:t>
                      </a:r>
                      <a:endParaRPr sz="1300" u="none" strike="noStrike" cap="none">
                        <a:latin typeface="Montserrat"/>
                        <a:ea typeface="Montserrat"/>
                        <a:cs typeface="Montserrat"/>
                        <a:sym typeface="Montserrat"/>
                      </a:endParaRPr>
                    </a:p>
                  </a:txBody>
                  <a:tcPr marL="63500" marR="63500" marT="63500" marB="63500">
                    <a:solidFill>
                      <a:srgbClr val="CCCCCC"/>
                    </a:solidFill>
                  </a:tcPr>
                </a:tc>
                <a:tc>
                  <a:txBody>
                    <a:bodyPr/>
                    <a:lstStyle/>
                    <a:p>
                      <a:pPr marL="0" marR="0" lvl="0" indent="0" algn="r"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4,378</a:t>
                      </a:r>
                      <a:endParaRPr sz="1300" u="none" strike="noStrike" cap="none">
                        <a:latin typeface="Montserrat"/>
                        <a:ea typeface="Montserrat"/>
                        <a:cs typeface="Montserrat"/>
                        <a:sym typeface="Montserrat"/>
                      </a:endParaRPr>
                    </a:p>
                  </a:txBody>
                  <a:tcPr marL="63500" marR="63500" marT="63500" marB="63500">
                    <a:solidFill>
                      <a:srgbClr val="CCCCCC"/>
                    </a:solidFill>
                  </a:tcPr>
                </a:tc>
                <a:extLst>
                  <a:ext uri="{0D108BD9-81ED-4DB2-BD59-A6C34878D82A}">
                    <a16:rowId xmlns:a16="http://schemas.microsoft.com/office/drawing/2014/main" val="10001"/>
                  </a:ext>
                </a:extLst>
              </a:tr>
              <a:tr h="325125">
                <a:tc>
                  <a:txBody>
                    <a:bodyPr/>
                    <a:lstStyle/>
                    <a:p>
                      <a:pPr marL="0" marR="0" lvl="0" indent="0" algn="just"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UK-Abs</a:t>
                      </a:r>
                      <a:endParaRPr sz="1300" u="none" strike="noStrike" cap="none">
                        <a:latin typeface="Montserrat"/>
                        <a:ea typeface="Montserrat"/>
                        <a:cs typeface="Montserrat"/>
                        <a:sym typeface="Montserrat"/>
                      </a:endParaRPr>
                    </a:p>
                  </a:txBody>
                  <a:tcPr marL="63500" marR="63500" marT="63500" marB="63500">
                    <a:solidFill>
                      <a:srgbClr val="CCCCCC"/>
                    </a:solidFill>
                  </a:tcPr>
                </a:tc>
                <a:tc>
                  <a:txBody>
                    <a:bodyPr/>
                    <a:lstStyle/>
                    <a:p>
                      <a:pPr marL="0" marR="0" lvl="0" indent="0" algn="r" rtl="0">
                        <a:lnSpc>
                          <a:spcPct val="100000"/>
                        </a:lnSpc>
                        <a:spcBef>
                          <a:spcPts val="0"/>
                        </a:spcBef>
                        <a:spcAft>
                          <a:spcPts val="0"/>
                        </a:spcAft>
                        <a:buClr>
                          <a:srgbClr val="000000"/>
                        </a:buClr>
                        <a:buSzPts val="1300"/>
                        <a:buFont typeface="Arial"/>
                        <a:buNone/>
                      </a:pPr>
                      <a:r>
                        <a:rPr lang="en" sz="1300" u="none" strike="noStrike" cap="none">
                          <a:latin typeface="Montserrat"/>
                          <a:ea typeface="Montserrat"/>
                          <a:cs typeface="Montserrat"/>
                          <a:sym typeface="Montserrat"/>
                        </a:rPr>
                        <a:t>14,296</a:t>
                      </a:r>
                      <a:endParaRPr sz="1300" u="none" strike="noStrike" cap="none">
                        <a:latin typeface="Montserrat"/>
                        <a:ea typeface="Montserrat"/>
                        <a:cs typeface="Montserrat"/>
                        <a:sym typeface="Montserrat"/>
                      </a:endParaRPr>
                    </a:p>
                  </a:txBody>
                  <a:tcPr marL="63500" marR="63500" marT="63500" marB="63500">
                    <a:solidFill>
                      <a:srgbClr val="CCCCCC"/>
                    </a:solidFill>
                  </a:tcPr>
                </a:tc>
                <a:extLst>
                  <a:ext uri="{0D108BD9-81ED-4DB2-BD59-A6C34878D82A}">
                    <a16:rowId xmlns:a16="http://schemas.microsoft.com/office/drawing/2014/main" val="10002"/>
                  </a:ext>
                </a:extLst>
              </a:tr>
            </a:tbl>
          </a:graphicData>
        </a:graphic>
      </p:graphicFrame>
      <p:sp>
        <p:nvSpPr>
          <p:cNvPr id="484" name="Google Shape;484;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7030A0"/>
                </a:solidFill>
              </a:rPr>
              <a:t>Solution: chunking with fine-tuning over legal data</a:t>
            </a:r>
            <a:endParaRPr>
              <a:solidFill>
                <a:srgbClr val="7030A0"/>
              </a:solidFill>
            </a:endParaRPr>
          </a:p>
        </p:txBody>
      </p:sp>
      <p:pic>
        <p:nvPicPr>
          <p:cNvPr id="490" name="Google Shape;490;p50"/>
          <p:cNvPicPr preferRelativeResize="0"/>
          <p:nvPr/>
        </p:nvPicPr>
        <p:blipFill rotWithShape="1">
          <a:blip r:embed="rId3">
            <a:alphaModFix/>
          </a:blip>
          <a:srcRect/>
          <a:stretch/>
        </p:blipFill>
        <p:spPr>
          <a:xfrm>
            <a:off x="329800" y="1396218"/>
            <a:ext cx="4821624" cy="3256992"/>
          </a:xfrm>
          <a:prstGeom prst="rect">
            <a:avLst/>
          </a:prstGeom>
          <a:noFill/>
          <a:ln>
            <a:noFill/>
          </a:ln>
        </p:spPr>
      </p:pic>
      <p:sp>
        <p:nvSpPr>
          <p:cNvPr id="491" name="Google Shape;49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34</a:t>
            </a:fld>
            <a:endParaRPr/>
          </a:p>
        </p:txBody>
      </p:sp>
      <p:sp>
        <p:nvSpPr>
          <p:cNvPr id="492" name="Google Shape;492;p50"/>
          <p:cNvSpPr txBox="1"/>
          <p:nvPr/>
        </p:nvSpPr>
        <p:spPr>
          <a:xfrm>
            <a:off x="5495544" y="1920240"/>
            <a:ext cx="344728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Challenges:</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How to get chunk-summary pairs for fine-tuning such models?</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Loss of information across chunks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Summarization performance</a:t>
            </a:r>
            <a:endParaRPr/>
          </a:p>
        </p:txBody>
      </p:sp>
      <p:sp>
        <p:nvSpPr>
          <p:cNvPr id="498" name="Google Shape;498;p52"/>
          <p:cNvSpPr txBox="1">
            <a:spLocks noGrp="1"/>
          </p:cNvSpPr>
          <p:nvPr>
            <p:ph type="body" idx="1"/>
          </p:nvPr>
        </p:nvSpPr>
        <p:spPr>
          <a:xfrm>
            <a:off x="311700" y="1017725"/>
            <a:ext cx="8633124" cy="1210467"/>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946"/>
              <a:buChar char="●"/>
            </a:pPr>
            <a:r>
              <a:rPr lang="en"/>
              <a:t>Extractive models trained over legal data </a:t>
            </a:r>
            <a:endParaRPr/>
          </a:p>
          <a:p>
            <a:pPr marL="114300" lvl="0" indent="0" algn="l" rtl="0">
              <a:lnSpc>
                <a:spcPct val="115000"/>
              </a:lnSpc>
              <a:spcBef>
                <a:spcPts val="0"/>
              </a:spcBef>
              <a:spcAft>
                <a:spcPts val="0"/>
              </a:spcAft>
              <a:buSzPts val="1946"/>
              <a:buNone/>
            </a:pPr>
            <a:r>
              <a:rPr lang="en"/>
              <a:t>vs.</a:t>
            </a:r>
            <a:endParaRPr/>
          </a:p>
          <a:p>
            <a:pPr marL="457200" lvl="0" indent="-342900" algn="l" rtl="0">
              <a:lnSpc>
                <a:spcPct val="115000"/>
              </a:lnSpc>
              <a:spcBef>
                <a:spcPts val="0"/>
              </a:spcBef>
              <a:spcAft>
                <a:spcPts val="0"/>
              </a:spcAft>
              <a:buSzPts val="1946"/>
              <a:buChar char="●"/>
            </a:pPr>
            <a:r>
              <a:rPr lang="en"/>
              <a:t>Pre-trained abstractive models fine-tuned over legal data</a:t>
            </a:r>
            <a:endParaRPr/>
          </a:p>
        </p:txBody>
      </p:sp>
      <p:graphicFrame>
        <p:nvGraphicFramePr>
          <p:cNvPr id="499" name="Google Shape;499;p52"/>
          <p:cNvGraphicFramePr/>
          <p:nvPr/>
        </p:nvGraphicFramePr>
        <p:xfrm>
          <a:off x="416458" y="2928330"/>
          <a:ext cx="6216675" cy="1854250"/>
        </p:xfrm>
        <a:graphic>
          <a:graphicData uri="http://schemas.openxmlformats.org/drawingml/2006/table">
            <a:tbl>
              <a:tblPr firstRow="1" bandRow="1">
                <a:noFill/>
                <a:tableStyleId>{368A35E0-A56D-4121-96A0-C1596494DCC3}</a:tableStyleId>
              </a:tblPr>
              <a:tblGrid>
                <a:gridCol w="2637475">
                  <a:extLst>
                    <a:ext uri="{9D8B030D-6E8A-4147-A177-3AD203B41FA5}">
                      <a16:colId xmlns:a16="http://schemas.microsoft.com/office/drawing/2014/main" val="20000"/>
                    </a:ext>
                  </a:extLst>
                </a:gridCol>
                <a:gridCol w="1172550">
                  <a:extLst>
                    <a:ext uri="{9D8B030D-6E8A-4147-A177-3AD203B41FA5}">
                      <a16:colId xmlns:a16="http://schemas.microsoft.com/office/drawing/2014/main" val="20001"/>
                    </a:ext>
                  </a:extLst>
                </a:gridCol>
                <a:gridCol w="1172550">
                  <a:extLst>
                    <a:ext uri="{9D8B030D-6E8A-4147-A177-3AD203B41FA5}">
                      <a16:colId xmlns:a16="http://schemas.microsoft.com/office/drawing/2014/main" val="20002"/>
                    </a:ext>
                  </a:extLst>
                </a:gridCol>
                <a:gridCol w="123410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ROUGE-1 F</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ROUGE-2 F</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ROUGE-L F</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Gist (Extractive)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t>0.471</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t>0.238</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t>0.308</a:t>
                      </a:r>
                      <a:endParaRPr sz="1400" u="none" strike="noStrike" cap="none"/>
                    </a:p>
                  </a:txBody>
                  <a:tcPr marL="28575" marR="28575" marT="19050" marB="19050" anchor="b"/>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SummaRuNNer (Extractive)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t>0.493</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t>0.255</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t>0.274</a:t>
                      </a:r>
                      <a:endParaRPr sz="1400" u="none" strike="noStrike" cap="none"/>
                    </a:p>
                  </a:txBody>
                  <a:tcPr marL="28575" marR="28575" marT="19050" marB="19050" anchor="b"/>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BART (Abstractive)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0.495</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0.249</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0.330</a:t>
                      </a:r>
                      <a:endParaRPr sz="1400" u="none" strike="noStrike" cap="none"/>
                    </a:p>
                  </a:txBody>
                  <a:tcPr marL="28575" marR="28575" marT="19050" marB="19050" anchor="b"/>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Legal-Pegasus (Abstractive)</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0.488</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0.252</a:t>
                      </a:r>
                      <a:endParaRPr sz="1400" u="none" strike="noStrike" cap="none"/>
                    </a:p>
                  </a:txBody>
                  <a:tcPr marL="28575" marR="28575" marT="19050" marB="19050" anchor="b"/>
                </a:tc>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solidFill>
                            <a:srgbClr val="7030A0"/>
                          </a:solidFill>
                        </a:rPr>
                        <a:t>0.341</a:t>
                      </a:r>
                      <a:endParaRPr sz="1400" u="none" strike="noStrike" cap="none"/>
                    </a:p>
                  </a:txBody>
                  <a:tcPr marL="28575" marR="28575" marT="19050" marB="19050" anchor="b"/>
                </a:tc>
                <a:extLst>
                  <a:ext uri="{0D108BD9-81ED-4DB2-BD59-A6C34878D82A}">
                    <a16:rowId xmlns:a16="http://schemas.microsoft.com/office/drawing/2014/main" val="10004"/>
                  </a:ext>
                </a:extLst>
              </a:tr>
            </a:tbl>
          </a:graphicData>
        </a:graphic>
      </p:graphicFrame>
      <p:sp>
        <p:nvSpPr>
          <p:cNvPr id="500" name="Google Shape;500;p52"/>
          <p:cNvSpPr txBox="1"/>
          <p:nvPr/>
        </p:nvSpPr>
        <p:spPr>
          <a:xfrm>
            <a:off x="1919335" y="2480487"/>
            <a:ext cx="245348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Results on IN-Abs dataset</a:t>
            </a:r>
            <a:endParaRPr sz="1400" b="0" i="0" u="none" strike="noStrike" cap="none">
              <a:solidFill>
                <a:srgbClr val="000000"/>
              </a:solidFill>
              <a:latin typeface="Arial"/>
              <a:ea typeface="Arial"/>
              <a:cs typeface="Arial"/>
              <a:sym typeface="Arial"/>
            </a:endParaRPr>
          </a:p>
        </p:txBody>
      </p:sp>
      <p:sp>
        <p:nvSpPr>
          <p:cNvPr id="501" name="Google Shape;501;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35</a:t>
            </a:fld>
            <a:endParaRPr/>
          </a:p>
        </p:txBody>
      </p:sp>
      <p:sp>
        <p:nvSpPr>
          <p:cNvPr id="502" name="Google Shape;502;p52"/>
          <p:cNvSpPr txBox="1"/>
          <p:nvPr/>
        </p:nvSpPr>
        <p:spPr>
          <a:xfrm>
            <a:off x="6821424" y="3752192"/>
            <a:ext cx="2199600" cy="95430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a:solidFill>
                  <a:schemeClr val="lt1"/>
                </a:solidFill>
              </a:rPr>
              <a:t>Abstractive models often perform better than extractive models in terms of standard metrics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65be589b5f_0_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Many years of research on case judgement summarization</a:t>
            </a:r>
            <a:endParaRPr/>
          </a:p>
        </p:txBody>
      </p:sp>
      <p:pic>
        <p:nvPicPr>
          <p:cNvPr id="508" name="Google Shape;508;g265be589b5f_0_12"/>
          <p:cNvPicPr preferRelativeResize="0"/>
          <p:nvPr/>
        </p:nvPicPr>
        <p:blipFill>
          <a:blip r:embed="rId3">
            <a:alphaModFix/>
          </a:blip>
          <a:stretch>
            <a:fillRect/>
          </a:stretch>
        </p:blipFill>
        <p:spPr>
          <a:xfrm>
            <a:off x="700725" y="1126450"/>
            <a:ext cx="589950" cy="3808025"/>
          </a:xfrm>
          <a:prstGeom prst="rect">
            <a:avLst/>
          </a:prstGeom>
          <a:noFill/>
          <a:ln>
            <a:noFill/>
          </a:ln>
        </p:spPr>
      </p:pic>
      <p:pic>
        <p:nvPicPr>
          <p:cNvPr id="509" name="Google Shape;509;g265be589b5f_0_12"/>
          <p:cNvPicPr preferRelativeResize="0"/>
          <p:nvPr/>
        </p:nvPicPr>
        <p:blipFill>
          <a:blip r:embed="rId4">
            <a:alphaModFix/>
          </a:blip>
          <a:stretch>
            <a:fillRect/>
          </a:stretch>
        </p:blipFill>
        <p:spPr>
          <a:xfrm>
            <a:off x="0" y="2822925"/>
            <a:ext cx="1181100" cy="571500"/>
          </a:xfrm>
          <a:prstGeom prst="rect">
            <a:avLst/>
          </a:prstGeom>
          <a:noFill/>
          <a:ln>
            <a:noFill/>
          </a:ln>
        </p:spPr>
      </p:pic>
      <p:pic>
        <p:nvPicPr>
          <p:cNvPr id="510" name="Google Shape;510;g265be589b5f_0_12"/>
          <p:cNvPicPr preferRelativeResize="0"/>
          <p:nvPr/>
        </p:nvPicPr>
        <p:blipFill>
          <a:blip r:embed="rId5">
            <a:alphaModFix/>
          </a:blip>
          <a:stretch>
            <a:fillRect/>
          </a:stretch>
        </p:blipFill>
        <p:spPr>
          <a:xfrm>
            <a:off x="1443075" y="1170125"/>
            <a:ext cx="3755547" cy="3820975"/>
          </a:xfrm>
          <a:prstGeom prst="rect">
            <a:avLst/>
          </a:prstGeom>
          <a:noFill/>
          <a:ln>
            <a:noFill/>
          </a:ln>
        </p:spPr>
      </p:pic>
      <p:sp>
        <p:nvSpPr>
          <p:cNvPr id="511" name="Google Shape;511;g265be589b5f_0_12"/>
          <p:cNvSpPr txBox="1"/>
          <p:nvPr/>
        </p:nvSpPr>
        <p:spPr>
          <a:xfrm>
            <a:off x="5351025" y="1170125"/>
            <a:ext cx="3481200" cy="3618900"/>
          </a:xfrm>
          <a:prstGeom prst="rect">
            <a:avLst/>
          </a:prstGeom>
          <a:noFill/>
          <a:ln>
            <a:noFill/>
          </a:ln>
        </p:spPr>
        <p:txBody>
          <a:bodyPr spcFirstLastPara="1" wrap="square" lIns="91425" tIns="91425" rIns="91425" bIns="91425" anchor="t" anchorCtr="0">
            <a:noAutofit/>
          </a:bodyPr>
          <a:lstStyle/>
          <a:p>
            <a:pPr marL="12700" lvl="0" indent="0" algn="l" rtl="0">
              <a:lnSpc>
                <a:spcPct val="115000"/>
              </a:lnSpc>
              <a:spcBef>
                <a:spcPts val="0"/>
              </a:spcBef>
              <a:spcAft>
                <a:spcPts val="0"/>
              </a:spcAft>
              <a:buClr>
                <a:schemeClr val="dk1"/>
              </a:buClr>
              <a:buSzPts val="1100"/>
              <a:buFont typeface="Arial"/>
              <a:buNone/>
            </a:pPr>
            <a:r>
              <a:rPr lang="en" sz="1500">
                <a:solidFill>
                  <a:schemeClr val="dk2"/>
                </a:solidFill>
              </a:rPr>
              <a:t>● </a:t>
            </a:r>
            <a:r>
              <a:rPr lang="en" sz="1500" b="1">
                <a:solidFill>
                  <a:schemeClr val="dk1"/>
                </a:solidFill>
              </a:rPr>
              <a:t>Abstractive</a:t>
            </a:r>
            <a:r>
              <a:rPr lang="en" sz="1500">
                <a:solidFill>
                  <a:schemeClr val="dk1"/>
                </a:solidFill>
              </a:rPr>
              <a:t> summarization models</a:t>
            </a: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500">
                <a:solidFill>
                  <a:schemeClr val="dk2"/>
                </a:solidFill>
              </a:rPr>
              <a:t>● </a:t>
            </a:r>
            <a:r>
              <a:rPr lang="en" sz="1500">
                <a:solidFill>
                  <a:schemeClr val="dk1"/>
                </a:solidFill>
              </a:rPr>
              <a:t>Said to generate more ‘coherent’ and ‘natural’ summaries</a:t>
            </a:r>
            <a:endParaRPr sz="1500">
              <a:solidFill>
                <a:schemeClr val="dk1"/>
              </a:solidFill>
            </a:endParaRPr>
          </a:p>
          <a:p>
            <a:pPr marL="12700" lvl="0" indent="0" algn="l" rtl="0">
              <a:lnSpc>
                <a:spcPct val="115000"/>
              </a:lnSpc>
              <a:spcBef>
                <a:spcPts val="0"/>
              </a:spcBef>
              <a:spcAft>
                <a:spcPts val="0"/>
              </a:spcAft>
              <a:buNone/>
            </a:pPr>
            <a:r>
              <a:rPr lang="en" sz="1500">
                <a:solidFill>
                  <a:schemeClr val="dk2"/>
                </a:solidFill>
              </a:rPr>
              <a:t>● </a:t>
            </a:r>
            <a:r>
              <a:rPr lang="en" sz="1500">
                <a:solidFill>
                  <a:schemeClr val="dk1"/>
                </a:solidFill>
              </a:rPr>
              <a:t>Mostly supervised</a:t>
            </a: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500">
                <a:solidFill>
                  <a:schemeClr val="dk2"/>
                </a:solidFill>
              </a:rPr>
              <a:t>● </a:t>
            </a:r>
            <a:r>
              <a:rPr lang="en" sz="1500">
                <a:solidFill>
                  <a:srgbClr val="9900FF"/>
                </a:solidFill>
              </a:rPr>
              <a:t>Domain-specific pre-trained models</a:t>
            </a:r>
            <a:endParaRPr sz="1500">
              <a:solidFill>
                <a:srgbClr val="9900FF"/>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rgbClr val="9900FF"/>
                </a:solidFill>
              </a:rPr>
              <a:t>Legal Pegasus – 2021</a:t>
            </a:r>
            <a:endParaRPr sz="1500">
              <a:solidFill>
                <a:srgbClr val="9900FF"/>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rgbClr val="9900FF"/>
                </a:solidFill>
              </a:rPr>
              <a:t>Legal LED – 2021</a:t>
            </a:r>
            <a:endParaRPr sz="1500">
              <a:solidFill>
                <a:srgbClr val="9900FF"/>
              </a:solidFill>
            </a:endParaRPr>
          </a:p>
          <a:p>
            <a:pPr marL="12700" lvl="0" indent="0" algn="l" rtl="0">
              <a:lnSpc>
                <a:spcPct val="115000"/>
              </a:lnSpc>
              <a:spcBef>
                <a:spcPts val="0"/>
              </a:spcBef>
              <a:spcAft>
                <a:spcPts val="0"/>
              </a:spcAft>
              <a:buNone/>
            </a:pP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500">
                <a:solidFill>
                  <a:schemeClr val="dk2"/>
                </a:solidFill>
              </a:rPr>
              <a:t>● </a:t>
            </a:r>
            <a:r>
              <a:rPr lang="en" sz="1500">
                <a:solidFill>
                  <a:srgbClr val="9900FF"/>
                </a:solidFill>
              </a:rPr>
              <a:t>General-domain LLMs</a:t>
            </a:r>
            <a:endParaRPr sz="1500">
              <a:solidFill>
                <a:srgbClr val="9900FF"/>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rgbClr val="9900FF"/>
                </a:solidFill>
              </a:rPr>
              <a:t>ChatGPT - 2022</a:t>
            </a:r>
            <a:endParaRPr sz="1500">
              <a:solidFill>
                <a:srgbClr val="9900FF"/>
              </a:solidFill>
            </a:endParaRPr>
          </a:p>
          <a:p>
            <a:pPr marL="12700" lvl="0" indent="444500" algn="l" rtl="0">
              <a:lnSpc>
                <a:spcPct val="115000"/>
              </a:lnSpc>
              <a:spcBef>
                <a:spcPts val="0"/>
              </a:spcBef>
              <a:spcAft>
                <a:spcPts val="0"/>
              </a:spcAft>
              <a:buClr>
                <a:schemeClr val="dk1"/>
              </a:buClr>
              <a:buSzPts val="1100"/>
              <a:buFont typeface="Arial"/>
              <a:buNone/>
            </a:pPr>
            <a:r>
              <a:rPr lang="en" sz="1500">
                <a:solidFill>
                  <a:srgbClr val="9900FF"/>
                </a:solidFill>
              </a:rPr>
              <a:t>Davinci - 2022</a:t>
            </a:r>
            <a:endParaRPr sz="1500">
              <a:solidFill>
                <a:srgbClr val="9900FF"/>
              </a:solidFill>
            </a:endParaRPr>
          </a:p>
          <a:p>
            <a:pPr marL="0" lvl="0" indent="0" algn="l" rtl="0">
              <a:spcBef>
                <a:spcPts val="0"/>
              </a:spcBef>
              <a:spcAft>
                <a:spcPts val="0"/>
              </a:spcAft>
              <a:buNone/>
            </a:pPr>
            <a:endParaRPr sz="15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65be589b5f_0_24"/>
          <p:cNvSpPr txBox="1">
            <a:spLocks noGrp="1"/>
          </p:cNvSpPr>
          <p:nvPr>
            <p:ph type="body" idx="1"/>
          </p:nvPr>
        </p:nvSpPr>
        <p:spPr>
          <a:xfrm>
            <a:off x="311700" y="1609675"/>
            <a:ext cx="8520600" cy="2640600"/>
          </a:xfrm>
          <a:prstGeom prst="rect">
            <a:avLst/>
          </a:prstGeom>
        </p:spPr>
        <p:txBody>
          <a:bodyPr spcFirstLastPara="1" wrap="square" lIns="91425" tIns="91425" rIns="91425" bIns="91425" anchor="t" anchorCtr="0">
            <a:normAutofit/>
          </a:bodyPr>
          <a:lstStyle/>
          <a:p>
            <a:pPr marL="114300" lvl="0" indent="0" algn="ctr" rtl="0">
              <a:lnSpc>
                <a:spcPct val="115000"/>
              </a:lnSpc>
              <a:spcBef>
                <a:spcPts val="0"/>
              </a:spcBef>
              <a:spcAft>
                <a:spcPts val="0"/>
              </a:spcAft>
              <a:buClr>
                <a:schemeClr val="dk1"/>
              </a:buClr>
              <a:buSzPts val="1100"/>
              <a:buFont typeface="Arial"/>
              <a:buNone/>
            </a:pPr>
            <a:r>
              <a:rPr lang="en" sz="2400">
                <a:solidFill>
                  <a:srgbClr val="7030A0"/>
                </a:solidFill>
                <a:latin typeface="Cambria"/>
                <a:ea typeface="Cambria"/>
                <a:cs typeface="Cambria"/>
                <a:sym typeface="Cambria"/>
              </a:rPr>
              <a:t>How ready are the pre-trained abstractive summarization models and the LLMs that are available today,</a:t>
            </a:r>
            <a:endParaRPr sz="2400">
              <a:solidFill>
                <a:srgbClr val="7030A0"/>
              </a:solidFill>
              <a:latin typeface="Cambria"/>
              <a:ea typeface="Cambria"/>
              <a:cs typeface="Cambria"/>
              <a:sym typeface="Cambria"/>
            </a:endParaRPr>
          </a:p>
          <a:p>
            <a:pPr marL="114300" lvl="0" indent="0" algn="ctr" rtl="0">
              <a:lnSpc>
                <a:spcPct val="115000"/>
              </a:lnSpc>
              <a:spcBef>
                <a:spcPts val="0"/>
              </a:spcBef>
              <a:spcAft>
                <a:spcPts val="0"/>
              </a:spcAft>
              <a:buClr>
                <a:schemeClr val="dk1"/>
              </a:buClr>
              <a:buSzPts val="1100"/>
              <a:buFont typeface="Arial"/>
              <a:buNone/>
            </a:pPr>
            <a:r>
              <a:rPr lang="en" sz="2400">
                <a:solidFill>
                  <a:srgbClr val="7030A0"/>
                </a:solidFill>
                <a:latin typeface="Cambria"/>
                <a:ea typeface="Cambria"/>
                <a:cs typeface="Cambria"/>
                <a:sym typeface="Cambria"/>
              </a:rPr>
              <a:t>for case judgment summarization?</a:t>
            </a:r>
            <a:endParaRPr sz="2400">
              <a:solidFill>
                <a:srgbClr val="7030A0"/>
              </a:solidFill>
              <a:latin typeface="Cambria"/>
              <a:ea typeface="Cambria"/>
              <a:cs typeface="Cambria"/>
              <a:sym typeface="Cambria"/>
            </a:endParaRPr>
          </a:p>
          <a:p>
            <a:pPr marL="114300" lvl="0" indent="0" algn="ctr" rtl="0">
              <a:lnSpc>
                <a:spcPct val="115000"/>
              </a:lnSpc>
              <a:spcBef>
                <a:spcPts val="0"/>
              </a:spcBef>
              <a:spcAft>
                <a:spcPts val="0"/>
              </a:spcAft>
              <a:buClr>
                <a:schemeClr val="dk1"/>
              </a:buClr>
              <a:buSzPts val="1100"/>
              <a:buFont typeface="Arial"/>
              <a:buNone/>
            </a:pPr>
            <a:endParaRPr sz="2400">
              <a:solidFill>
                <a:srgbClr val="7030A0"/>
              </a:solidFill>
              <a:latin typeface="Cambria"/>
              <a:ea typeface="Cambria"/>
              <a:cs typeface="Cambria"/>
              <a:sym typeface="Cambria"/>
            </a:endParaRPr>
          </a:p>
          <a:p>
            <a:pPr marL="114300" lvl="0" indent="0" algn="ctr" rtl="0">
              <a:lnSpc>
                <a:spcPct val="115000"/>
              </a:lnSpc>
              <a:spcBef>
                <a:spcPts val="0"/>
              </a:spcBef>
              <a:spcAft>
                <a:spcPts val="0"/>
              </a:spcAft>
              <a:buClr>
                <a:schemeClr val="dk1"/>
              </a:buClr>
              <a:buSzPts val="1100"/>
              <a:buFont typeface="Arial"/>
              <a:buNone/>
            </a:pPr>
            <a:r>
              <a:rPr lang="en" sz="2400">
                <a:solidFill>
                  <a:srgbClr val="0000FF"/>
                </a:solidFill>
                <a:latin typeface="Cambria"/>
                <a:ea typeface="Cambria"/>
                <a:cs typeface="Cambria"/>
                <a:sym typeface="Cambria"/>
              </a:rPr>
              <a:t>Study conducted in Feb-Mar 2023</a:t>
            </a:r>
            <a:endParaRPr>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65be589b5f_0_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Experiments on the IN-Abs dataset</a:t>
            </a:r>
            <a:endParaRPr/>
          </a:p>
        </p:txBody>
      </p:sp>
      <p:sp>
        <p:nvSpPr>
          <p:cNvPr id="522" name="Google Shape;522;g265be589b5f_0_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7,130 Indian Supreme Court case judgements and </a:t>
            </a:r>
            <a:r>
              <a:rPr lang="en">
                <a:solidFill>
                  <a:srgbClr val="7030A0"/>
                </a:solidFill>
                <a:latin typeface="Cambria"/>
                <a:ea typeface="Cambria"/>
                <a:cs typeface="Cambria"/>
                <a:sym typeface="Cambria"/>
              </a:rPr>
              <a:t>abstractive</a:t>
            </a:r>
            <a:r>
              <a:rPr lang="en">
                <a:solidFill>
                  <a:schemeClr val="dk1"/>
                </a:solidFill>
                <a:latin typeface="Cambria"/>
                <a:ea typeface="Cambria"/>
                <a:cs typeface="Cambria"/>
                <a:sym typeface="Cambria"/>
              </a:rPr>
              <a:t> summaries</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r>
              <a:rPr lang="en" sz="1400"/>
              <a:t>○     </a:t>
            </a:r>
            <a:r>
              <a:rPr lang="en">
                <a:solidFill>
                  <a:schemeClr val="dk1"/>
                </a:solidFill>
                <a:latin typeface="Cambria"/>
                <a:ea typeface="Cambria"/>
                <a:cs typeface="Cambria"/>
                <a:sym typeface="Cambria"/>
              </a:rPr>
              <a:t>Average #words in documents: 4,378</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r>
              <a:rPr lang="en" sz="1400"/>
              <a:t>○     </a:t>
            </a:r>
            <a:r>
              <a:rPr lang="en">
                <a:solidFill>
                  <a:schemeClr val="dk1"/>
                </a:solidFill>
                <a:latin typeface="Cambria"/>
                <a:ea typeface="Cambria"/>
                <a:cs typeface="Cambria"/>
                <a:sym typeface="Cambria"/>
              </a:rPr>
              <a:t>Average compression ratio: 0.19 </a:t>
            </a:r>
            <a:endParaRPr>
              <a:solidFill>
                <a:schemeClr val="dk1"/>
              </a:solidFill>
              <a:latin typeface="Cambria"/>
              <a:ea typeface="Cambria"/>
              <a:cs typeface="Cambria"/>
              <a:sym typeface="Cambria"/>
            </a:endParaRPr>
          </a:p>
          <a:p>
            <a:pPr marL="0" lvl="0" indent="0" algn="l" rtl="0">
              <a:spcBef>
                <a:spcPts val="0"/>
              </a:spcBef>
              <a:spcAft>
                <a:spcPts val="0"/>
              </a:spcAft>
              <a:buNone/>
            </a:pPr>
            <a:endParaRPr/>
          </a:p>
        </p:txBody>
      </p:sp>
      <p:graphicFrame>
        <p:nvGraphicFramePr>
          <p:cNvPr id="523" name="Google Shape;523;g265be589b5f_0_30"/>
          <p:cNvGraphicFramePr/>
          <p:nvPr/>
        </p:nvGraphicFramePr>
        <p:xfrm>
          <a:off x="628400" y="2571750"/>
          <a:ext cx="7217875" cy="1430910"/>
        </p:xfrm>
        <a:graphic>
          <a:graphicData uri="http://schemas.openxmlformats.org/drawingml/2006/table">
            <a:tbl>
              <a:tblPr>
                <a:noFill/>
                <a:tableStyleId>{0610E6EB-87A5-4A2D-AA81-655B4391E2A4}</a:tableStyleId>
              </a:tblPr>
              <a:tblGrid>
                <a:gridCol w="1492250">
                  <a:extLst>
                    <a:ext uri="{9D8B030D-6E8A-4147-A177-3AD203B41FA5}">
                      <a16:colId xmlns:a16="http://schemas.microsoft.com/office/drawing/2014/main" val="20000"/>
                    </a:ext>
                  </a:extLst>
                </a:gridCol>
                <a:gridCol w="1195925">
                  <a:extLst>
                    <a:ext uri="{9D8B030D-6E8A-4147-A177-3AD203B41FA5}">
                      <a16:colId xmlns:a16="http://schemas.microsoft.com/office/drawing/2014/main" val="20001"/>
                    </a:ext>
                  </a:extLst>
                </a:gridCol>
                <a:gridCol w="4529700">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0"/>
                        </a:spcBef>
                        <a:spcAft>
                          <a:spcPts val="0"/>
                        </a:spcAft>
                        <a:buNone/>
                      </a:pPr>
                      <a:r>
                        <a:rPr lang="en" sz="1600" b="1">
                          <a:latin typeface="Cambria"/>
                          <a:ea typeface="Cambria"/>
                          <a:cs typeface="Cambria"/>
                          <a:sym typeface="Cambria"/>
                        </a:rPr>
                        <a:t>Dataset</a:t>
                      </a:r>
                      <a:endParaRPr sz="1600" b="1">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600" b="1">
                          <a:latin typeface="Cambria"/>
                          <a:ea typeface="Cambria"/>
                          <a:cs typeface="Cambria"/>
                          <a:sym typeface="Cambria"/>
                        </a:rPr>
                        <a:t># docs</a:t>
                      </a:r>
                      <a:endParaRPr sz="1600" b="1">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Used for</a:t>
                      </a:r>
                      <a:endParaRPr sz="1600" b="1">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600">
                          <a:latin typeface="Cambria"/>
                          <a:ea typeface="Cambria"/>
                          <a:cs typeface="Cambria"/>
                          <a:sym typeface="Cambria"/>
                        </a:rPr>
                        <a:t>Train set</a:t>
                      </a:r>
                      <a:endParaRPr sz="1600">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600">
                          <a:latin typeface="Cambria"/>
                          <a:ea typeface="Cambria"/>
                          <a:cs typeface="Cambria"/>
                          <a:sym typeface="Cambria"/>
                        </a:rPr>
                        <a:t>7,030</a:t>
                      </a:r>
                      <a:endParaRPr sz="1600">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457200" lvl="0" indent="-330200" algn="l" rtl="0">
                        <a:lnSpc>
                          <a:spcPct val="115000"/>
                        </a:lnSpc>
                        <a:spcBef>
                          <a:spcPts val="0"/>
                        </a:spcBef>
                        <a:spcAft>
                          <a:spcPts val="0"/>
                        </a:spcAft>
                        <a:buSzPts val="1600"/>
                        <a:buFont typeface="Cambria"/>
                        <a:buChar char="●"/>
                      </a:pPr>
                      <a:r>
                        <a:rPr lang="en" sz="1600">
                          <a:latin typeface="Cambria"/>
                          <a:ea typeface="Cambria"/>
                          <a:cs typeface="Cambria"/>
                          <a:sym typeface="Cambria"/>
                        </a:rPr>
                        <a:t>Training supervised models</a:t>
                      </a:r>
                      <a:endParaRPr sz="1600">
                        <a:latin typeface="Cambria"/>
                        <a:ea typeface="Cambria"/>
                        <a:cs typeface="Cambria"/>
                        <a:sym typeface="Cambria"/>
                      </a:endParaRPr>
                    </a:p>
                    <a:p>
                      <a:pPr marL="457200" lvl="0" indent="-330200" algn="l" rtl="0">
                        <a:lnSpc>
                          <a:spcPct val="115000"/>
                        </a:lnSpc>
                        <a:spcBef>
                          <a:spcPts val="0"/>
                        </a:spcBef>
                        <a:spcAft>
                          <a:spcPts val="0"/>
                        </a:spcAft>
                        <a:buSzPts val="1600"/>
                        <a:buFont typeface="Cambria"/>
                        <a:buChar char="●"/>
                      </a:pPr>
                      <a:r>
                        <a:rPr lang="en" sz="1600">
                          <a:latin typeface="Cambria"/>
                          <a:ea typeface="Cambria"/>
                          <a:cs typeface="Cambria"/>
                          <a:sym typeface="Cambria"/>
                        </a:rPr>
                        <a:t>Fine-tuning pre-trained models</a:t>
                      </a:r>
                      <a:endParaRPr sz="1600">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lnSpc>
                          <a:spcPct val="115000"/>
                        </a:lnSpc>
                        <a:spcBef>
                          <a:spcPts val="0"/>
                        </a:spcBef>
                        <a:spcAft>
                          <a:spcPts val="0"/>
                        </a:spcAft>
                        <a:buNone/>
                      </a:pPr>
                      <a:r>
                        <a:rPr lang="en" sz="1600">
                          <a:latin typeface="Cambria"/>
                          <a:ea typeface="Cambria"/>
                          <a:cs typeface="Cambria"/>
                          <a:sym typeface="Cambria"/>
                        </a:rPr>
                        <a:t>Test set</a:t>
                      </a:r>
                      <a:endParaRPr sz="1600">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600">
                          <a:latin typeface="Cambria"/>
                          <a:ea typeface="Cambria"/>
                          <a:cs typeface="Cambria"/>
                          <a:sym typeface="Cambria"/>
                        </a:rPr>
                        <a:t>100</a:t>
                      </a:r>
                      <a:endParaRPr sz="1600">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Evaluating all models</a:t>
                      </a:r>
                      <a:endParaRPr sz="1600">
                        <a:latin typeface="Cambria"/>
                        <a:ea typeface="Cambria"/>
                        <a:cs typeface="Cambria"/>
                        <a:sym typeface="Cambria"/>
                      </a:endParaRPr>
                    </a:p>
                  </a:txBody>
                  <a:tcPr marL="63500" marR="63500" marT="63500" marB="63500">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65be589b5f_0_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general-domain LLMs for case summarization</a:t>
            </a:r>
            <a:endParaRPr/>
          </a:p>
        </p:txBody>
      </p:sp>
      <p:sp>
        <p:nvSpPr>
          <p:cNvPr id="529" name="Google Shape;529;g265be589b5f_0_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2700" lvl="0" indent="0" algn="l" rtl="0">
              <a:lnSpc>
                <a:spcPct val="115000"/>
              </a:lnSpc>
              <a:spcBef>
                <a:spcPts val="0"/>
              </a:spcBef>
              <a:spcAft>
                <a:spcPts val="0"/>
              </a:spcAft>
              <a:buNone/>
            </a:pPr>
            <a:r>
              <a:rPr lang="en"/>
              <a:t>●  </a:t>
            </a:r>
            <a:r>
              <a:rPr lang="en" b="1">
                <a:solidFill>
                  <a:srgbClr val="9900FF"/>
                </a:solidFill>
                <a:latin typeface="Cambria"/>
                <a:ea typeface="Cambria"/>
                <a:cs typeface="Cambria"/>
                <a:sym typeface="Cambria"/>
              </a:rPr>
              <a:t>Text-Davinci-003 (Davinci) </a:t>
            </a:r>
            <a:r>
              <a:rPr lang="en">
                <a:solidFill>
                  <a:schemeClr val="dk1"/>
                </a:solidFill>
                <a:latin typeface="Cambria"/>
                <a:ea typeface="Cambria"/>
                <a:cs typeface="Cambria"/>
                <a:sym typeface="Cambria"/>
              </a:rPr>
              <a:t>– 175B parameters</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None/>
            </a:pPr>
            <a:r>
              <a:rPr lang="en"/>
              <a:t>●  </a:t>
            </a:r>
            <a:r>
              <a:rPr lang="en" b="1">
                <a:solidFill>
                  <a:srgbClr val="9900FF"/>
                </a:solidFill>
                <a:latin typeface="Cambria"/>
                <a:ea typeface="Cambria"/>
                <a:cs typeface="Cambria"/>
                <a:sym typeface="Cambria"/>
              </a:rPr>
              <a:t>Turbo-GPT-3.5 (ChatGPT)</a:t>
            </a:r>
            <a:r>
              <a:rPr lang="en">
                <a:solidFill>
                  <a:schemeClr val="dk1"/>
                </a:solidFill>
                <a:latin typeface="Cambria"/>
                <a:ea typeface="Cambria"/>
                <a:cs typeface="Cambria"/>
                <a:sym typeface="Cambria"/>
              </a:rPr>
              <a:t> – 154B parameters</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None/>
            </a:pP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None/>
            </a:pPr>
            <a:r>
              <a:rPr lang="en"/>
              <a:t>●  </a:t>
            </a:r>
            <a:r>
              <a:rPr lang="en">
                <a:solidFill>
                  <a:schemeClr val="dk1"/>
                </a:solidFill>
                <a:latin typeface="Cambria"/>
                <a:ea typeface="Cambria"/>
                <a:cs typeface="Cambria"/>
                <a:sym typeface="Cambria"/>
              </a:rPr>
              <a:t>For either LLM, we try two variations with different prompts</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None/>
            </a:pP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None/>
            </a:pPr>
            <a:r>
              <a:rPr lang="en" b="1">
                <a:solidFill>
                  <a:schemeClr val="dk1"/>
                </a:solidFill>
                <a:latin typeface="Cambria"/>
                <a:ea typeface="Cambria"/>
                <a:cs typeface="Cambria"/>
                <a:sym typeface="Cambria"/>
              </a:rPr>
              <a:t>tldr</a:t>
            </a:r>
            <a:r>
              <a:rPr lang="en">
                <a:solidFill>
                  <a:schemeClr val="dk1"/>
                </a:solidFill>
                <a:latin typeface="Cambria"/>
                <a:ea typeface="Cambria"/>
                <a:cs typeface="Cambria"/>
                <a:sym typeface="Cambria"/>
              </a:rPr>
              <a:t>: Prompt: </a:t>
            </a:r>
            <a:r>
              <a:rPr lang="en">
                <a:latin typeface="Cambria"/>
                <a:ea typeface="Cambria"/>
                <a:cs typeface="Cambria"/>
                <a:sym typeface="Cambria"/>
              </a:rPr>
              <a:t>“</a:t>
            </a:r>
            <a:r>
              <a:rPr lang="en">
                <a:solidFill>
                  <a:srgbClr val="00B050"/>
                </a:solidFill>
                <a:latin typeface="Cambria"/>
                <a:ea typeface="Cambria"/>
                <a:cs typeface="Cambria"/>
                <a:sym typeface="Cambria"/>
              </a:rPr>
              <a:t>&lt;text to summarize&gt; Tl;Dr</a:t>
            </a:r>
            <a:r>
              <a:rPr lang="en">
                <a:latin typeface="Cambria"/>
                <a:ea typeface="Cambria"/>
                <a:cs typeface="Cambria"/>
                <a:sym typeface="Cambria"/>
              </a:rPr>
              <a:t>”.</a:t>
            </a:r>
            <a:endParaRPr>
              <a:latin typeface="Cambria"/>
              <a:ea typeface="Cambria"/>
              <a:cs typeface="Cambria"/>
              <a:sym typeface="Cambria"/>
            </a:endParaRPr>
          </a:p>
          <a:p>
            <a:pPr marL="12700" lvl="0" indent="0" algn="l" rtl="0">
              <a:lnSpc>
                <a:spcPct val="115000"/>
              </a:lnSpc>
              <a:spcBef>
                <a:spcPts val="0"/>
              </a:spcBef>
              <a:spcAft>
                <a:spcPts val="0"/>
              </a:spcAft>
              <a:buNone/>
            </a:pPr>
            <a:endParaRPr/>
          </a:p>
          <a:p>
            <a:pPr marL="12700" lvl="0" indent="0" algn="l" rtl="0">
              <a:lnSpc>
                <a:spcPct val="115000"/>
              </a:lnSpc>
              <a:spcBef>
                <a:spcPts val="0"/>
              </a:spcBef>
              <a:spcAft>
                <a:spcPts val="0"/>
              </a:spcAft>
              <a:buNone/>
            </a:pPr>
            <a:r>
              <a:rPr lang="en" b="1">
                <a:solidFill>
                  <a:schemeClr val="dk1"/>
                </a:solidFill>
                <a:latin typeface="Cambria"/>
                <a:ea typeface="Cambria"/>
                <a:cs typeface="Cambria"/>
                <a:sym typeface="Cambria"/>
              </a:rPr>
              <a:t>summ</a:t>
            </a:r>
            <a:r>
              <a:rPr lang="en">
                <a:solidFill>
                  <a:schemeClr val="dk1"/>
                </a:solidFill>
                <a:latin typeface="Cambria"/>
                <a:ea typeface="Cambria"/>
                <a:cs typeface="Cambria"/>
                <a:sym typeface="Cambria"/>
              </a:rPr>
              <a:t>: Prompt: </a:t>
            </a:r>
            <a:r>
              <a:rPr lang="en">
                <a:latin typeface="Cambria"/>
                <a:ea typeface="Cambria"/>
                <a:cs typeface="Cambria"/>
                <a:sym typeface="Cambria"/>
              </a:rPr>
              <a:t>“</a:t>
            </a:r>
            <a:r>
              <a:rPr lang="en">
                <a:solidFill>
                  <a:srgbClr val="00B050"/>
                </a:solidFill>
                <a:latin typeface="Cambria"/>
                <a:ea typeface="Cambria"/>
                <a:cs typeface="Cambria"/>
                <a:sym typeface="Cambria"/>
              </a:rPr>
              <a:t>&lt;text to summarize&gt; Summarize the document in &lt;XX&gt; words</a:t>
            </a:r>
            <a:r>
              <a:rPr lang="en">
                <a:latin typeface="Cambria"/>
                <a:ea typeface="Cambria"/>
                <a:cs typeface="Cambria"/>
                <a:sym typeface="Cambria"/>
              </a:rPr>
              <a:t>” </a:t>
            </a:r>
            <a:endParaRPr>
              <a:latin typeface="Cambria"/>
              <a:ea typeface="Cambria"/>
              <a:cs typeface="Cambria"/>
              <a:sym typeface="Cambria"/>
            </a:endParaRPr>
          </a:p>
          <a:p>
            <a:pPr marL="12700" lvl="0" indent="0" algn="l" rtl="0">
              <a:lnSpc>
                <a:spcPct val="115000"/>
              </a:lnSpc>
              <a:spcBef>
                <a:spcPts val="0"/>
              </a:spcBef>
              <a:spcAft>
                <a:spcPts val="0"/>
              </a:spcAft>
              <a:buNone/>
            </a:pP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endParaRPr>
              <a:solidFill>
                <a:schemeClr val="dk1"/>
              </a:solidFill>
              <a:latin typeface="Cambria"/>
              <a:ea typeface="Cambria"/>
              <a:cs typeface="Cambria"/>
              <a:sym typeface="Cambria"/>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Statutes</a:t>
            </a:r>
            <a:endParaRPr/>
          </a:p>
        </p:txBody>
      </p:sp>
      <p:sp>
        <p:nvSpPr>
          <p:cNvPr id="110" name="Google Shape;11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2000">
                <a:solidFill>
                  <a:schemeClr val="dk1"/>
                </a:solidFill>
              </a:rPr>
              <a:t>Laws are usually encoded in “Acts” </a:t>
            </a:r>
            <a:endParaRPr/>
          </a:p>
          <a:p>
            <a:pPr marL="914400" lvl="1" indent="-342900" algn="l" rtl="0">
              <a:lnSpc>
                <a:spcPct val="115000"/>
              </a:lnSpc>
              <a:spcBef>
                <a:spcPts val="0"/>
              </a:spcBef>
              <a:spcAft>
                <a:spcPts val="0"/>
              </a:spcAft>
              <a:buSzPts val="1800"/>
              <a:buChar char="●"/>
            </a:pPr>
            <a:r>
              <a:rPr lang="en" sz="1800">
                <a:solidFill>
                  <a:schemeClr val="dk1"/>
                </a:solidFill>
              </a:rPr>
              <a:t>Road Traffic Act, 1961 – Ireland</a:t>
            </a:r>
            <a:endParaRPr/>
          </a:p>
          <a:p>
            <a:pPr marL="914400" lvl="1" indent="-342900" algn="l" rtl="0">
              <a:lnSpc>
                <a:spcPct val="115000"/>
              </a:lnSpc>
              <a:spcBef>
                <a:spcPts val="0"/>
              </a:spcBef>
              <a:spcAft>
                <a:spcPts val="0"/>
              </a:spcAft>
              <a:buSzPts val="1800"/>
              <a:buChar char="●"/>
            </a:pPr>
            <a:r>
              <a:rPr lang="en" sz="1800">
                <a:solidFill>
                  <a:schemeClr val="dk1"/>
                </a:solidFill>
              </a:rPr>
              <a:t>Immigration and Asylum Act, 1999 – UK </a:t>
            </a:r>
            <a:endParaRPr/>
          </a:p>
          <a:p>
            <a:pPr marL="914400" lvl="1" indent="-342900" algn="l" rtl="0">
              <a:lnSpc>
                <a:spcPct val="115000"/>
              </a:lnSpc>
              <a:spcBef>
                <a:spcPts val="0"/>
              </a:spcBef>
              <a:spcAft>
                <a:spcPts val="0"/>
              </a:spcAft>
              <a:buSzPts val="1800"/>
              <a:buChar char="●"/>
            </a:pPr>
            <a:r>
              <a:rPr lang="en" sz="1800">
                <a:solidFill>
                  <a:schemeClr val="dk1"/>
                </a:solidFill>
              </a:rPr>
              <a:t>European Convention on Human Rights (ECHR), 1950 – EU</a:t>
            </a:r>
            <a:endParaRPr/>
          </a:p>
          <a:p>
            <a:pPr marL="914400" lvl="1" indent="-342900" algn="l" rtl="0">
              <a:lnSpc>
                <a:spcPct val="115000"/>
              </a:lnSpc>
              <a:spcBef>
                <a:spcPts val="0"/>
              </a:spcBef>
              <a:spcAft>
                <a:spcPts val="0"/>
              </a:spcAft>
              <a:buSzPts val="1800"/>
              <a:buFont typeface="Arial"/>
              <a:buChar char="●"/>
            </a:pPr>
            <a:r>
              <a:rPr lang="en" sz="1800">
                <a:solidFill>
                  <a:schemeClr val="dk1"/>
                </a:solidFill>
              </a:rPr>
              <a:t>Indian Penal Code (IPC), 1860 - India</a:t>
            </a:r>
            <a:endParaRPr sz="1800">
              <a:solidFill>
                <a:schemeClr val="dk1"/>
              </a:solidFill>
            </a:endParaRPr>
          </a:p>
          <a:p>
            <a:pPr marL="914400" lvl="1" indent="-342900" algn="l" rtl="0">
              <a:lnSpc>
                <a:spcPct val="115000"/>
              </a:lnSpc>
              <a:spcBef>
                <a:spcPts val="0"/>
              </a:spcBef>
              <a:spcAft>
                <a:spcPts val="0"/>
              </a:spcAft>
              <a:buSzPts val="1800"/>
              <a:buChar char="●"/>
            </a:pPr>
            <a:r>
              <a:rPr lang="en" sz="1800">
                <a:solidFill>
                  <a:schemeClr val="dk1"/>
                </a:solidFill>
              </a:rPr>
              <a:t>Homeland Security Act, 2002 – USA</a:t>
            </a:r>
            <a:r>
              <a:rPr lang="en" sz="2000">
                <a:solidFill>
                  <a:schemeClr val="dk1"/>
                </a:solidFill>
              </a:rPr>
              <a:t> </a:t>
            </a:r>
            <a:endParaRPr/>
          </a:p>
          <a:p>
            <a:pPr marL="457200" lvl="0" indent="-228600" algn="l" rtl="0">
              <a:lnSpc>
                <a:spcPct val="115000"/>
              </a:lnSpc>
              <a:spcBef>
                <a:spcPts val="0"/>
              </a:spcBef>
              <a:spcAft>
                <a:spcPts val="0"/>
              </a:spcAft>
              <a:buSzPts val="1800"/>
              <a:buNone/>
            </a:pPr>
            <a:endParaRPr sz="2000">
              <a:solidFill>
                <a:schemeClr val="dk1"/>
              </a:solidFill>
            </a:endParaRPr>
          </a:p>
          <a:p>
            <a:pPr marL="457200" lvl="0" indent="-342900" algn="l" rtl="0">
              <a:lnSpc>
                <a:spcPct val="115000"/>
              </a:lnSpc>
              <a:spcBef>
                <a:spcPts val="0"/>
              </a:spcBef>
              <a:spcAft>
                <a:spcPts val="0"/>
              </a:spcAft>
              <a:buSzPts val="1800"/>
              <a:buChar char="●"/>
            </a:pPr>
            <a:r>
              <a:rPr lang="en" sz="2000">
                <a:solidFill>
                  <a:schemeClr val="dk1"/>
                </a:solidFill>
              </a:rPr>
              <a:t>New laws are formed regularly  </a:t>
            </a:r>
            <a:endParaRPr/>
          </a:p>
          <a:p>
            <a:pPr marL="457200" lvl="0" indent="-342900" algn="l" rtl="0">
              <a:lnSpc>
                <a:spcPct val="115000"/>
              </a:lnSpc>
              <a:spcBef>
                <a:spcPts val="0"/>
              </a:spcBef>
              <a:spcAft>
                <a:spcPts val="0"/>
              </a:spcAft>
              <a:buSzPts val="1800"/>
              <a:buChar char="●"/>
            </a:pPr>
            <a:r>
              <a:rPr lang="en" sz="2000">
                <a:solidFill>
                  <a:schemeClr val="dk1"/>
                </a:solidFill>
              </a:rPr>
              <a:t>Older laws are extended / amended </a:t>
            </a:r>
            <a:endParaRPr/>
          </a:p>
          <a:p>
            <a:pPr marL="457200" lvl="0" indent="-228600" algn="l" rtl="0">
              <a:lnSpc>
                <a:spcPct val="115000"/>
              </a:lnSpc>
              <a:spcBef>
                <a:spcPts val="0"/>
              </a:spcBef>
              <a:spcAft>
                <a:spcPts val="0"/>
              </a:spcAft>
              <a:buSzPts val="1800"/>
              <a:buNone/>
            </a:pPr>
            <a:endParaRPr sz="2000"/>
          </a:p>
        </p:txBody>
      </p:sp>
      <p:sp>
        <p:nvSpPr>
          <p:cNvPr id="111" name="Google Shape;11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65be589b5f_0_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Using general-domain LLMs for case summarization</a:t>
            </a:r>
            <a:endParaRPr/>
          </a:p>
        </p:txBody>
      </p:sp>
      <p:sp>
        <p:nvSpPr>
          <p:cNvPr id="535" name="Google Shape;535;g265be589b5f_0_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ChatGPT and Davinci restrict the input length</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Max 4,096 tokens for (prompt + generated text)</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1 token ~ 4 English characters</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endParaRPr/>
          </a:p>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Divide document into chunks; summarize each chunk individually; append chunk summaries to form final summary</a:t>
            </a:r>
            <a:endParaRPr/>
          </a:p>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Tried with chunk sizes of 1,024 and 2,048 –  similar trends w.r.t. metric values</a:t>
            </a:r>
            <a:endParaRPr>
              <a:solidFill>
                <a:schemeClr val="dk1"/>
              </a:solidFill>
              <a:latin typeface="Cambria"/>
              <a:ea typeface="Cambria"/>
              <a:cs typeface="Cambria"/>
              <a:sym typeface="Cambria"/>
            </a:endParaRPr>
          </a:p>
          <a:p>
            <a:pPr marL="12700" lvl="0" indent="0" algn="l" rtl="0">
              <a:lnSpc>
                <a:spcPct val="115000"/>
              </a:lnSpc>
              <a:spcBef>
                <a:spcPts val="0"/>
              </a:spcBef>
              <a:spcAft>
                <a:spcPts val="0"/>
              </a:spcAft>
              <a:buClr>
                <a:schemeClr val="dk1"/>
              </a:buClr>
              <a:buSzPts val="1100"/>
              <a:buFont typeface="Arial"/>
              <a:buNone/>
            </a:pPr>
            <a:r>
              <a:rPr lang="en"/>
              <a:t>●  </a:t>
            </a:r>
            <a:r>
              <a:rPr lang="en">
                <a:solidFill>
                  <a:schemeClr val="dk1"/>
                </a:solidFill>
                <a:latin typeface="Cambria"/>
                <a:ea typeface="Cambria"/>
                <a:cs typeface="Cambria"/>
                <a:sym typeface="Cambria"/>
              </a:rPr>
              <a:t>Results reported considering chunk size 1,024</a:t>
            </a:r>
            <a:endParaRPr>
              <a:solidFill>
                <a:schemeClr val="dk1"/>
              </a:solidFill>
              <a:latin typeface="Cambria"/>
              <a:ea typeface="Cambria"/>
              <a:cs typeface="Cambria"/>
              <a:sym typeface="Cambria"/>
            </a:endParaRPr>
          </a:p>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65be589b5f_0_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Using general-domain LLMs for case summarization</a:t>
            </a:r>
            <a:endParaRPr/>
          </a:p>
        </p:txBody>
      </p:sp>
      <p:sp>
        <p:nvSpPr>
          <p:cNvPr id="541" name="Google Shape;541;g265be589b5f_0_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b="1">
                <a:solidFill>
                  <a:schemeClr val="dk1"/>
                </a:solidFill>
                <a:latin typeface="Cambria"/>
                <a:ea typeface="Cambria"/>
                <a:cs typeface="Cambria"/>
                <a:sym typeface="Cambria"/>
              </a:rPr>
              <a:t>summ</a:t>
            </a:r>
            <a:r>
              <a:rPr lang="en">
                <a:solidFill>
                  <a:schemeClr val="dk1"/>
                </a:solidFill>
                <a:latin typeface="Cambria"/>
                <a:ea typeface="Cambria"/>
                <a:cs typeface="Cambria"/>
                <a:sym typeface="Cambria"/>
              </a:rPr>
              <a:t>: Prompt</a:t>
            </a:r>
            <a:r>
              <a:rPr lang="en">
                <a:latin typeface="Cambria"/>
                <a:ea typeface="Cambria"/>
                <a:cs typeface="Cambria"/>
                <a:sym typeface="Cambria"/>
              </a:rPr>
              <a:t>: “</a:t>
            </a:r>
            <a:r>
              <a:rPr lang="en">
                <a:solidFill>
                  <a:srgbClr val="00B050"/>
                </a:solidFill>
                <a:latin typeface="Cambria"/>
                <a:ea typeface="Cambria"/>
                <a:cs typeface="Cambria"/>
                <a:sym typeface="Cambria"/>
              </a:rPr>
              <a:t>&lt;text to summarize&gt; Summarize the document in &lt;XX&gt; words</a:t>
            </a:r>
            <a:r>
              <a:rPr lang="en">
                <a:latin typeface="Cambria"/>
                <a:ea typeface="Cambria"/>
                <a:cs typeface="Cambria"/>
                <a:sym typeface="Cambria"/>
              </a:rPr>
              <a:t>”</a:t>
            </a:r>
            <a:endParaRPr>
              <a:latin typeface="Cambria"/>
              <a:ea typeface="Cambria"/>
              <a:cs typeface="Cambria"/>
              <a:sym typeface="Cambria"/>
            </a:endParaRPr>
          </a:p>
          <a:p>
            <a:pPr marL="152400" lvl="0" indent="0" algn="l" rtl="0">
              <a:lnSpc>
                <a:spcPct val="115000"/>
              </a:lnSpc>
              <a:spcBef>
                <a:spcPts val="0"/>
              </a:spcBef>
              <a:spcAft>
                <a:spcPts val="0"/>
              </a:spcAft>
              <a:buNone/>
            </a:pPr>
            <a:endParaRPr>
              <a:solidFill>
                <a:schemeClr val="dk1"/>
              </a:solidFill>
              <a:latin typeface="Cambria"/>
              <a:ea typeface="Cambria"/>
              <a:cs typeface="Cambria"/>
              <a:sym typeface="Cambria"/>
            </a:endParaRPr>
          </a:p>
          <a:p>
            <a:pPr marL="152400" lvl="0" indent="0" algn="l" rtl="0">
              <a:lnSpc>
                <a:spcPct val="115000"/>
              </a:lnSpc>
              <a:spcBef>
                <a:spcPts val="0"/>
              </a:spcBef>
              <a:spcAft>
                <a:spcPts val="0"/>
              </a:spcAft>
              <a:buClr>
                <a:schemeClr val="dk1"/>
              </a:buClr>
              <a:buSzPts val="1100"/>
              <a:buFont typeface="Arial"/>
              <a:buNone/>
            </a:pPr>
            <a:r>
              <a:rPr lang="en">
                <a:solidFill>
                  <a:schemeClr val="dk1"/>
                </a:solidFill>
                <a:latin typeface="Cambria"/>
                <a:ea typeface="Cambria"/>
                <a:cs typeface="Cambria"/>
                <a:sym typeface="Cambria"/>
              </a:rPr>
              <a:t>XX: target summary length for a chunk of 1,024 words:</a:t>
            </a:r>
            <a:endParaRPr>
              <a:solidFill>
                <a:schemeClr val="dk1"/>
              </a:solidFill>
              <a:latin typeface="Cambria"/>
              <a:ea typeface="Cambria"/>
              <a:cs typeface="Cambria"/>
              <a:sym typeface="Cambria"/>
            </a:endParaRPr>
          </a:p>
          <a:p>
            <a:pPr marL="152400" lvl="0" indent="0" algn="l" rtl="0">
              <a:lnSpc>
                <a:spcPct val="115000"/>
              </a:lnSpc>
              <a:spcBef>
                <a:spcPts val="0"/>
              </a:spcBef>
              <a:spcAft>
                <a:spcPts val="0"/>
              </a:spcAft>
              <a:buClr>
                <a:schemeClr val="dk1"/>
              </a:buClr>
              <a:buSzPts val="1100"/>
              <a:buFont typeface="Arial"/>
              <a:buNone/>
            </a:pPr>
            <a:r>
              <a:rPr lang="en">
                <a:latin typeface="Cambria"/>
                <a:ea typeface="Cambria"/>
                <a:cs typeface="Cambria"/>
                <a:sym typeface="Cambria"/>
              </a:rPr>
              <a:t>    	</a:t>
            </a:r>
            <a:endParaRPr>
              <a:latin typeface="Cambria"/>
              <a:ea typeface="Cambria"/>
              <a:cs typeface="Cambria"/>
              <a:sym typeface="Cambria"/>
            </a:endParaRPr>
          </a:p>
          <a:p>
            <a:pPr marL="152400" lvl="0" indent="0" algn="l" rtl="0">
              <a:lnSpc>
                <a:spcPct val="115000"/>
              </a:lnSpc>
              <a:spcBef>
                <a:spcPts val="0"/>
              </a:spcBef>
              <a:spcAft>
                <a:spcPts val="0"/>
              </a:spcAft>
              <a:buClr>
                <a:schemeClr val="dk1"/>
              </a:buClr>
              <a:buSzPts val="1100"/>
              <a:buFont typeface="Arial"/>
              <a:buNone/>
            </a:pPr>
            <a:r>
              <a:rPr lang="en">
                <a:latin typeface="Cambria"/>
                <a:ea typeface="Cambria"/>
                <a:cs typeface="Cambria"/>
                <a:sym typeface="Cambria"/>
              </a:rPr>
              <a:t>           </a:t>
            </a:r>
            <a:r>
              <a:rPr lang="en" b="1">
                <a:latin typeface="Cambria"/>
                <a:ea typeface="Cambria"/>
                <a:cs typeface="Cambria"/>
                <a:sym typeface="Cambria"/>
              </a:rPr>
              <a:t>	gold-std summary length  	x 1024</a:t>
            </a:r>
            <a:endParaRPr b="1">
              <a:latin typeface="Cambria"/>
              <a:ea typeface="Cambria"/>
              <a:cs typeface="Cambria"/>
              <a:sym typeface="Cambria"/>
            </a:endParaRPr>
          </a:p>
          <a:p>
            <a:pPr marL="152400" lvl="0" indent="0" algn="l" rtl="0">
              <a:lnSpc>
                <a:spcPct val="115000"/>
              </a:lnSpc>
              <a:spcBef>
                <a:spcPts val="0"/>
              </a:spcBef>
              <a:spcAft>
                <a:spcPts val="0"/>
              </a:spcAft>
              <a:buClr>
                <a:schemeClr val="dk1"/>
              </a:buClr>
              <a:buSzPts val="1100"/>
              <a:buFont typeface="Arial"/>
              <a:buNone/>
            </a:pPr>
            <a:r>
              <a:rPr lang="en" b="1">
                <a:latin typeface="Cambria"/>
                <a:ea typeface="Cambria"/>
                <a:cs typeface="Cambria"/>
                <a:sym typeface="Cambria"/>
              </a:rPr>
              <a:t>                   	document length</a:t>
            </a:r>
            <a:endParaRPr b="1">
              <a:latin typeface="Cambria"/>
              <a:ea typeface="Cambria"/>
              <a:cs typeface="Cambria"/>
              <a:sym typeface="Cambria"/>
            </a:endParaRPr>
          </a:p>
          <a:p>
            <a:pPr marL="152400" lvl="0" indent="0" algn="l" rtl="0">
              <a:lnSpc>
                <a:spcPct val="115000"/>
              </a:lnSpc>
              <a:spcBef>
                <a:spcPts val="0"/>
              </a:spcBef>
              <a:spcAft>
                <a:spcPts val="0"/>
              </a:spcAft>
              <a:buNone/>
            </a:pPr>
            <a:endParaRPr>
              <a:solidFill>
                <a:schemeClr val="dk1"/>
              </a:solidFill>
              <a:latin typeface="Cambria"/>
              <a:ea typeface="Cambria"/>
              <a:cs typeface="Cambria"/>
              <a:sym typeface="Cambria"/>
            </a:endParaRPr>
          </a:p>
          <a:p>
            <a:pPr marL="152400" lvl="0" indent="0" algn="l" rtl="0">
              <a:lnSpc>
                <a:spcPct val="115000"/>
              </a:lnSpc>
              <a:spcBef>
                <a:spcPts val="0"/>
              </a:spcBef>
              <a:spcAft>
                <a:spcPts val="0"/>
              </a:spcAft>
              <a:buNone/>
            </a:pPr>
            <a:endParaRPr>
              <a:solidFill>
                <a:schemeClr val="dk1"/>
              </a:solidFill>
              <a:latin typeface="Cambria"/>
              <a:ea typeface="Cambria"/>
              <a:cs typeface="Cambria"/>
              <a:sym typeface="Cambria"/>
            </a:endParaRPr>
          </a:p>
          <a:p>
            <a:pPr marL="152400" lvl="0" indent="0" algn="l" rtl="0">
              <a:lnSpc>
                <a:spcPct val="115000"/>
              </a:lnSpc>
              <a:spcBef>
                <a:spcPts val="0"/>
              </a:spcBef>
              <a:spcAft>
                <a:spcPts val="0"/>
              </a:spcAft>
              <a:buClr>
                <a:schemeClr val="dk1"/>
              </a:buClr>
              <a:buSzPts val="1100"/>
              <a:buFont typeface="Arial"/>
              <a:buNone/>
            </a:pPr>
            <a:r>
              <a:rPr lang="en">
                <a:solidFill>
                  <a:schemeClr val="dk1"/>
                </a:solidFill>
                <a:latin typeface="Cambria"/>
                <a:ea typeface="Cambria"/>
                <a:cs typeface="Cambria"/>
                <a:sym typeface="Cambria"/>
              </a:rPr>
              <a:t>Limitation: inherently assumes all chunks / parts of a judgement to have similar importance</a:t>
            </a:r>
            <a:endParaRPr>
              <a:solidFill>
                <a:schemeClr val="dk1"/>
              </a:solidFill>
              <a:latin typeface="Cambria"/>
              <a:ea typeface="Cambria"/>
              <a:cs typeface="Cambria"/>
              <a:sym typeface="Cambria"/>
            </a:endParaRPr>
          </a:p>
          <a:p>
            <a:pPr marL="0" lvl="0" indent="0" algn="l" rtl="0">
              <a:spcBef>
                <a:spcPts val="0"/>
              </a:spcBef>
              <a:spcAft>
                <a:spcPts val="0"/>
              </a:spcAft>
              <a:buNone/>
            </a:pPr>
            <a:endParaRPr/>
          </a:p>
        </p:txBody>
      </p:sp>
      <p:cxnSp>
        <p:nvCxnSpPr>
          <p:cNvPr id="542" name="Google Shape;542;g265be589b5f_0_52"/>
          <p:cNvCxnSpPr/>
          <p:nvPr/>
        </p:nvCxnSpPr>
        <p:spPr>
          <a:xfrm>
            <a:off x="1297000" y="2818900"/>
            <a:ext cx="2631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65be589b5f_0_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Comparative results</a:t>
            </a:r>
            <a:endParaRPr/>
          </a:p>
        </p:txBody>
      </p:sp>
      <p:sp>
        <p:nvSpPr>
          <p:cNvPr id="548" name="Google Shape;548;g265be589b5f_0_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solidFill>
                  <a:schemeClr val="tx1"/>
                </a:solidFill>
              </a:rPr>
              <a:t>LLMs achieve comparable summarization performance with extractive models</a:t>
            </a:r>
            <a:br>
              <a:rPr lang="en" dirty="0">
                <a:solidFill>
                  <a:schemeClr val="tx1"/>
                </a:solidFill>
              </a:rPr>
            </a:br>
            <a:endParaRPr dirty="0">
              <a:solidFill>
                <a:schemeClr val="tx1"/>
              </a:solidFill>
            </a:endParaRPr>
          </a:p>
          <a:p>
            <a:pPr marL="457200" lvl="0" indent="-342900" algn="l" rtl="0">
              <a:spcBef>
                <a:spcPts val="0"/>
              </a:spcBef>
              <a:spcAft>
                <a:spcPts val="0"/>
              </a:spcAft>
              <a:buSzPts val="1800"/>
              <a:buChar char="●"/>
            </a:pPr>
            <a:r>
              <a:rPr lang="en" dirty="0">
                <a:solidFill>
                  <a:schemeClr val="tx1"/>
                </a:solidFill>
              </a:rPr>
              <a:t>Domain-specific pre-trained abstractive models (e.g., </a:t>
            </a:r>
            <a:r>
              <a:rPr lang="en" dirty="0" err="1">
                <a:solidFill>
                  <a:schemeClr val="tx1"/>
                </a:solidFill>
              </a:rPr>
              <a:t>LegLED</a:t>
            </a:r>
            <a:r>
              <a:rPr lang="en" dirty="0">
                <a:solidFill>
                  <a:schemeClr val="tx1"/>
                </a:solidFill>
              </a:rPr>
              <a:t> fine-tuned over Indian legal documents) perform better than both LLMs and extractive models</a:t>
            </a:r>
            <a:br>
              <a:rPr lang="en" dirty="0">
                <a:solidFill>
                  <a:schemeClr val="tx1"/>
                </a:solidFill>
              </a:rPr>
            </a:br>
            <a:endParaRPr dirty="0">
              <a:solidFill>
                <a:schemeClr val="tx1"/>
              </a:solidFill>
            </a:endParaRPr>
          </a:p>
          <a:p>
            <a:pPr marL="457200" lvl="0" indent="-342900" algn="l" rtl="0">
              <a:spcBef>
                <a:spcPts val="0"/>
              </a:spcBef>
              <a:spcAft>
                <a:spcPts val="0"/>
              </a:spcAft>
              <a:buSzPts val="1800"/>
              <a:buChar char="●"/>
            </a:pPr>
            <a:r>
              <a:rPr lang="en" dirty="0">
                <a:solidFill>
                  <a:schemeClr val="tx1"/>
                </a:solidFill>
              </a:rPr>
              <a:t>However, summaries generated by abstractive models and LLMs often contain inconsistencies and hallucinations </a:t>
            </a:r>
            <a:br>
              <a:rPr lang="en" dirty="0">
                <a:solidFill>
                  <a:schemeClr val="tx1"/>
                </a:solidFill>
              </a:rPr>
            </a:br>
            <a:br>
              <a:rPr lang="en" dirty="0">
                <a:solidFill>
                  <a:schemeClr val="tx1"/>
                </a:solidFill>
              </a:rPr>
            </a:br>
            <a:endParaRPr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65be589b5f_0_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Comparative results</a:t>
            </a:r>
            <a:endParaRPr/>
          </a:p>
        </p:txBody>
      </p:sp>
      <p:sp>
        <p:nvSpPr>
          <p:cNvPr id="554" name="Google Shape;554;g265be589b5f_0_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solidFill>
                  <a:schemeClr val="tx1"/>
                </a:solidFill>
              </a:rPr>
              <a:t>LLMs achieve comparable summarization performance with extractive models</a:t>
            </a:r>
            <a:br>
              <a:rPr lang="en" dirty="0">
                <a:solidFill>
                  <a:schemeClr val="tx1"/>
                </a:solidFill>
              </a:rPr>
            </a:br>
            <a:endParaRPr dirty="0">
              <a:solidFill>
                <a:schemeClr val="tx1"/>
              </a:solidFill>
            </a:endParaRPr>
          </a:p>
          <a:p>
            <a:pPr marL="457200" lvl="0" indent="-342900" algn="l" rtl="0">
              <a:spcBef>
                <a:spcPts val="0"/>
              </a:spcBef>
              <a:spcAft>
                <a:spcPts val="0"/>
              </a:spcAft>
              <a:buSzPts val="1800"/>
              <a:buChar char="●"/>
            </a:pPr>
            <a:r>
              <a:rPr lang="en" dirty="0">
                <a:solidFill>
                  <a:schemeClr val="tx1"/>
                </a:solidFill>
              </a:rPr>
              <a:t>Domain-specific pre-trained abstractive models (e.g., </a:t>
            </a:r>
            <a:r>
              <a:rPr lang="en" dirty="0" err="1">
                <a:solidFill>
                  <a:schemeClr val="tx1"/>
                </a:solidFill>
              </a:rPr>
              <a:t>LegLED</a:t>
            </a:r>
            <a:r>
              <a:rPr lang="en" dirty="0">
                <a:solidFill>
                  <a:schemeClr val="tx1"/>
                </a:solidFill>
              </a:rPr>
              <a:t> fine-tuned over Indian legal documents) perform better than both LLMs and extractive models</a:t>
            </a:r>
            <a:br>
              <a:rPr lang="en" dirty="0">
                <a:solidFill>
                  <a:schemeClr val="tx1"/>
                </a:solidFill>
              </a:rPr>
            </a:br>
            <a:endParaRPr dirty="0">
              <a:solidFill>
                <a:schemeClr val="tx1"/>
              </a:solidFill>
            </a:endParaRPr>
          </a:p>
          <a:p>
            <a:pPr marL="457200" lvl="0" indent="-342900" algn="l" rtl="0">
              <a:spcBef>
                <a:spcPts val="0"/>
              </a:spcBef>
              <a:spcAft>
                <a:spcPts val="0"/>
              </a:spcAft>
              <a:buSzPts val="1800"/>
              <a:buChar char="●"/>
            </a:pPr>
            <a:r>
              <a:rPr lang="en" dirty="0">
                <a:solidFill>
                  <a:schemeClr val="tx1"/>
                </a:solidFill>
              </a:rPr>
              <a:t>However, summaries generated by abstractive models and LLMs often contain inconsistencies and hallucinations </a:t>
            </a:r>
            <a:br>
              <a:rPr lang="en" dirty="0">
                <a:solidFill>
                  <a:schemeClr val="tx1"/>
                </a:solidFill>
              </a:rPr>
            </a:br>
            <a:br>
              <a:rPr lang="en" dirty="0">
                <a:solidFill>
                  <a:schemeClr val="tx1"/>
                </a:solidFill>
              </a:rPr>
            </a:br>
            <a:endParaRPr dirty="0">
              <a:solidFill>
                <a:schemeClr val="tx1"/>
              </a:solidFill>
            </a:endParaRPr>
          </a:p>
        </p:txBody>
      </p:sp>
      <p:sp>
        <p:nvSpPr>
          <p:cNvPr id="555" name="Google Shape;555;g265be589b5f_0_64"/>
          <p:cNvSpPr txBox="1"/>
          <p:nvPr/>
        </p:nvSpPr>
        <p:spPr>
          <a:xfrm>
            <a:off x="1114350" y="3823800"/>
            <a:ext cx="6915300" cy="91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rgbClr val="7030A0"/>
                </a:solidFill>
              </a:rPr>
              <a:t>What type of consistency errors / hallucinations occur in the summaries by LLMs and abstractive models?</a:t>
            </a:r>
            <a:endParaRPr sz="2000" b="1">
              <a:solidFill>
                <a:srgbClr val="7030A0"/>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65be589b5f_0_7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 of consistency errors in summaries</a:t>
            </a:r>
            <a:endParaRPr/>
          </a:p>
        </p:txBody>
      </p:sp>
      <p:graphicFrame>
        <p:nvGraphicFramePr>
          <p:cNvPr id="561" name="Google Shape;561;g265be589b5f_0_72"/>
          <p:cNvGraphicFramePr/>
          <p:nvPr/>
        </p:nvGraphicFramePr>
        <p:xfrm>
          <a:off x="334350" y="1017725"/>
          <a:ext cx="8444050" cy="3430395"/>
        </p:xfrm>
        <a:graphic>
          <a:graphicData uri="http://schemas.openxmlformats.org/drawingml/2006/table">
            <a:tbl>
              <a:tblPr>
                <a:noFill/>
                <a:tableStyleId>{0610E6EB-87A5-4A2D-AA81-655B4391E2A4}</a:tableStyleId>
              </a:tblPr>
              <a:tblGrid>
                <a:gridCol w="1315875">
                  <a:extLst>
                    <a:ext uri="{9D8B030D-6E8A-4147-A177-3AD203B41FA5}">
                      <a16:colId xmlns:a16="http://schemas.microsoft.com/office/drawing/2014/main" val="20000"/>
                    </a:ext>
                  </a:extLst>
                </a:gridCol>
                <a:gridCol w="3318200">
                  <a:extLst>
                    <a:ext uri="{9D8B030D-6E8A-4147-A177-3AD203B41FA5}">
                      <a16:colId xmlns:a16="http://schemas.microsoft.com/office/drawing/2014/main" val="20001"/>
                    </a:ext>
                  </a:extLst>
                </a:gridCol>
                <a:gridCol w="3809975">
                  <a:extLst>
                    <a:ext uri="{9D8B030D-6E8A-4147-A177-3AD203B41FA5}">
                      <a16:colId xmlns:a16="http://schemas.microsoft.com/office/drawing/2014/main" val="20002"/>
                    </a:ext>
                  </a:extLst>
                </a:gridCol>
              </a:tblGrid>
              <a:tr h="633400">
                <a:tc>
                  <a:txBody>
                    <a:bodyPr/>
                    <a:lstStyle/>
                    <a:p>
                      <a:pPr marL="0" lvl="0" indent="0" algn="l" rtl="0">
                        <a:lnSpc>
                          <a:spcPct val="115000"/>
                        </a:lnSpc>
                        <a:spcBef>
                          <a:spcPts val="0"/>
                        </a:spcBef>
                        <a:spcAft>
                          <a:spcPts val="0"/>
                        </a:spcAft>
                        <a:buNone/>
                      </a:pPr>
                      <a:r>
                        <a:rPr lang="en" b="1">
                          <a:solidFill>
                            <a:srgbClr val="7030A0"/>
                          </a:solidFill>
                        </a:rPr>
                        <a:t>Summarization Model</a:t>
                      </a:r>
                      <a:endParaRPr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b="1">
                          <a:solidFill>
                            <a:srgbClr val="7030A0"/>
                          </a:solidFill>
                        </a:rPr>
                        <a:t>Extract from summary showing error</a:t>
                      </a:r>
                      <a:endParaRPr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b="1">
                          <a:solidFill>
                            <a:srgbClr val="7030A0"/>
                          </a:solidFill>
                        </a:rPr>
                        <a:t>Explanation of error</a:t>
                      </a:r>
                      <a:endParaRPr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96000">
                <a:tc>
                  <a:txBody>
                    <a:bodyPr/>
                    <a:lstStyle/>
                    <a:p>
                      <a:pPr marL="0" lvl="0" indent="0" algn="l" rtl="0">
                        <a:lnSpc>
                          <a:spcPct val="115000"/>
                        </a:lnSpc>
                        <a:spcBef>
                          <a:spcPts val="0"/>
                        </a:spcBef>
                        <a:spcAft>
                          <a:spcPts val="0"/>
                        </a:spcAft>
                        <a:buNone/>
                      </a:pPr>
                      <a:r>
                        <a:rPr lang="en"/>
                        <a:t>LegLED</a:t>
                      </a:r>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The phrase “regulated by usage” in section 6(9) of the </a:t>
                      </a:r>
                      <a:r>
                        <a:rPr lang="en">
                          <a:solidFill>
                            <a:srgbClr val="FF0000"/>
                          </a:solidFill>
                        </a:rPr>
                        <a:t>MadrasHereditary</a:t>
                      </a:r>
                      <a:r>
                        <a:rPr lang="en"/>
                        <a:t> succession is succession by the heir to the deceased under the law …</a:t>
                      </a:r>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The name of the Act has been left incomplete and the word “Madras” has been merged with the next sentence.</a:t>
                      </a:r>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58575">
                <a:tc>
                  <a:txBody>
                    <a:bodyPr/>
                    <a:lstStyle/>
                    <a:p>
                      <a:pPr marL="0" lvl="0" indent="0" algn="l" rtl="0">
                        <a:lnSpc>
                          <a:spcPct val="115000"/>
                        </a:lnSpc>
                        <a:spcBef>
                          <a:spcPts val="0"/>
                        </a:spcBef>
                        <a:spcAft>
                          <a:spcPts val="0"/>
                        </a:spcAft>
                        <a:buNone/>
                      </a:pPr>
                      <a:r>
                        <a:rPr lang="en"/>
                        <a:t>LegLED</a:t>
                      </a:r>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On March 31, 1965, the </a:t>
                      </a:r>
                      <a:r>
                        <a:rPr lang="en">
                          <a:solidFill>
                            <a:srgbClr val="FF0000"/>
                          </a:solidFill>
                        </a:rPr>
                        <a:t>Honorable M.K. Ramaswami </a:t>
                      </a:r>
                      <a:r>
                        <a:rPr lang="en"/>
                        <a:t>of the Madras High Court granted the SEC’s request for …</a:t>
                      </a:r>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Actual name of the judge is ‘V. Ramaswami’ (and not ‘M.K. Ramaswami’ as stated in the summary). Whereas, ‘M.K. Ramamurthi’ is one of the lawyers representing the appellant. The summarization model has confused between the two names.</a:t>
                      </a:r>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62" name="Google Shape;562;g265be589b5f_0_72"/>
          <p:cNvSpPr txBox="1"/>
          <p:nvPr/>
        </p:nvSpPr>
        <p:spPr>
          <a:xfrm>
            <a:off x="688775" y="4564600"/>
            <a:ext cx="7735200" cy="34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Aft>
                <a:spcPts val="0"/>
              </a:spcAft>
              <a:buClr>
                <a:schemeClr val="dk1"/>
              </a:buClr>
              <a:buSzPts val="1100"/>
              <a:buFont typeface="Arial"/>
              <a:buNone/>
            </a:pPr>
            <a:r>
              <a:rPr lang="en" sz="1500" dirty="0">
                <a:solidFill>
                  <a:schemeClr val="dk1"/>
                </a:solidFill>
              </a:rPr>
              <a:t>Examples from the Indian Supreme Court judgement</a:t>
            </a:r>
            <a:r>
              <a:rPr lang="en" sz="15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500" u="sng" dirty="0">
                <a:solidFill>
                  <a:schemeClr val="hlink"/>
                </a:solidFill>
                <a:hlinkClick r:id="rId3"/>
              </a:rPr>
              <a:t>indiankanoon.org/doc/1722864/</a:t>
            </a:r>
            <a:endParaRPr sz="1500" u="sng" dirty="0">
              <a:solidFill>
                <a:schemeClr val="hlink"/>
              </a:solidFill>
            </a:endParaRPr>
          </a:p>
          <a:p>
            <a:pPr marL="0" lvl="0" indent="0" algn="l" rtl="0">
              <a:spcAft>
                <a:spcPts val="0"/>
              </a:spcAft>
              <a:buNone/>
            </a:pPr>
            <a:endParaRPr sz="1500" dirty="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265be589b5f_0_8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Examples of consistency errors in summaries</a:t>
            </a:r>
            <a:endParaRPr/>
          </a:p>
        </p:txBody>
      </p:sp>
      <p:graphicFrame>
        <p:nvGraphicFramePr>
          <p:cNvPr id="568" name="Google Shape;568;g265be589b5f_0_81"/>
          <p:cNvGraphicFramePr/>
          <p:nvPr/>
        </p:nvGraphicFramePr>
        <p:xfrm>
          <a:off x="664900" y="736275"/>
          <a:ext cx="7867650" cy="3814652"/>
        </p:xfrm>
        <a:graphic>
          <a:graphicData uri="http://schemas.openxmlformats.org/drawingml/2006/table">
            <a:tbl>
              <a:tblPr>
                <a:noFill/>
                <a:tableStyleId>{0610E6EB-87A5-4A2D-AA81-655B4391E2A4}</a:tableStyleId>
              </a:tblPr>
              <a:tblGrid>
                <a:gridCol w="1447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71850">
                  <a:extLst>
                    <a:ext uri="{9D8B030D-6E8A-4147-A177-3AD203B41FA5}">
                      <a16:colId xmlns:a16="http://schemas.microsoft.com/office/drawing/2014/main" val="20002"/>
                    </a:ext>
                  </a:extLst>
                </a:gridCol>
              </a:tblGrid>
              <a:tr h="533400">
                <a:tc>
                  <a:txBody>
                    <a:bodyPr/>
                    <a:lstStyle/>
                    <a:p>
                      <a:pPr marL="0" lvl="0" indent="0" algn="l" rtl="0">
                        <a:lnSpc>
                          <a:spcPct val="115000"/>
                        </a:lnSpc>
                        <a:spcBef>
                          <a:spcPts val="0"/>
                        </a:spcBef>
                        <a:spcAft>
                          <a:spcPts val="0"/>
                        </a:spcAft>
                        <a:buNone/>
                      </a:pPr>
                      <a:r>
                        <a:rPr lang="en" sz="1200" b="1">
                          <a:solidFill>
                            <a:srgbClr val="7030A0"/>
                          </a:solidFill>
                        </a:rPr>
                        <a:t>Summarization Model</a:t>
                      </a:r>
                      <a:endParaRPr sz="1200"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solidFill>
                            <a:srgbClr val="7030A0"/>
                          </a:solidFill>
                        </a:rPr>
                        <a:t>Extract from summary showing error</a:t>
                      </a:r>
                      <a:endParaRPr sz="1200"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solidFill>
                            <a:srgbClr val="7030A0"/>
                          </a:solidFill>
                        </a:rPr>
                        <a:t>Explanation of error</a:t>
                      </a:r>
                      <a:endParaRPr sz="1200"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14375">
                <a:tc>
                  <a:txBody>
                    <a:bodyPr/>
                    <a:lstStyle/>
                    <a:p>
                      <a:pPr marL="0" lvl="0" indent="0" algn="l" rtl="0">
                        <a:lnSpc>
                          <a:spcPct val="115000"/>
                        </a:lnSpc>
                        <a:spcBef>
                          <a:spcPts val="0"/>
                        </a:spcBef>
                        <a:spcAft>
                          <a:spcPts val="0"/>
                        </a:spcAft>
                        <a:buNone/>
                      </a:pPr>
                      <a:r>
                        <a:rPr lang="en" sz="1200"/>
                        <a:t>davinci-summ</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The </a:t>
                      </a:r>
                      <a:r>
                        <a:rPr lang="en" sz="1200">
                          <a:solidFill>
                            <a:srgbClr val="FF0000"/>
                          </a:solidFill>
                        </a:rPr>
                        <a:t>language used, Deoria</a:t>
                      </a:r>
                      <a:r>
                        <a:rPr lang="en" sz="1200"/>
                        <a:t>, praying that the proceedings before the Nyaya Panchayat and its order dated …</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As per the main document, ”Deoria” is the name of a place, not the name of a language</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57275">
                <a:tc>
                  <a:txBody>
                    <a:bodyPr/>
                    <a:lstStyle/>
                    <a:p>
                      <a:pPr marL="0" lvl="0" indent="0" algn="l" rtl="0">
                        <a:lnSpc>
                          <a:spcPct val="115000"/>
                        </a:lnSpc>
                        <a:spcBef>
                          <a:spcPts val="0"/>
                        </a:spcBef>
                        <a:spcAft>
                          <a:spcPts val="0"/>
                        </a:spcAft>
                        <a:buNone/>
                      </a:pPr>
                      <a:r>
                        <a:rPr lang="en" sz="1200"/>
                        <a:t>chatgpt-summ</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rgbClr val="FF0000"/>
                          </a:solidFill>
                        </a:rPr>
                        <a:t>The appellants, consisting of R Chari, M K Ramamurthi, Vineet Kumar, and Shyamala Pappu,</a:t>
                      </a:r>
                      <a:r>
                        <a:rPr lang="en" sz="1200"/>
                        <a:t> were found guilty of contempt of court and each sentenced ...</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These names are actually the lawyers who represented the appellants, not the appellants themselves. The main document states “A. S. R. Chari, M. K. Ramamurthi, Vineet Kumar and Shyamala Pappu, </a:t>
                      </a:r>
                      <a:r>
                        <a:rPr lang="en" sz="1200" b="1">
                          <a:solidFill>
                            <a:srgbClr val="7030A0"/>
                          </a:solidFill>
                        </a:rPr>
                        <a:t>for</a:t>
                      </a:r>
                      <a:r>
                        <a:rPr lang="en" sz="1200"/>
                        <a:t> the appellants”.</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57275">
                <a:tc>
                  <a:txBody>
                    <a:bodyPr/>
                    <a:lstStyle/>
                    <a:p>
                      <a:pPr marL="0" lvl="0" indent="0" algn="l" rtl="0">
                        <a:lnSpc>
                          <a:spcPct val="115000"/>
                        </a:lnSpc>
                        <a:spcBef>
                          <a:spcPts val="0"/>
                        </a:spcBef>
                        <a:spcAft>
                          <a:spcPts val="0"/>
                        </a:spcAft>
                        <a:buNone/>
                      </a:pPr>
                      <a:r>
                        <a:rPr lang="en" sz="1200"/>
                        <a:t>LegLED</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 violating the antifraud provisions of </a:t>
                      </a:r>
                      <a:r>
                        <a:rPr lang="en" sz="1200">
                          <a:solidFill>
                            <a:srgbClr val="FF0000"/>
                          </a:solidFill>
                        </a:rPr>
                        <a:t>Section 17(a) of the Securities Act of 1933</a:t>
                      </a:r>
                      <a:r>
                        <a:rPr lang="en" sz="1200"/>
                        <a:t>, Section 10(b) of the </a:t>
                      </a:r>
                      <a:r>
                        <a:rPr lang="en" sz="1200">
                          <a:solidFill>
                            <a:srgbClr val="FF0000"/>
                          </a:solidFill>
                        </a:rPr>
                        <a:t>Securities Exchange Act of 1934 </a:t>
                      </a:r>
                      <a:r>
                        <a:rPr lang="en" sz="1200"/>
                        <a:t>and Rule 10b-5 thereunder, ...</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Hallucinations - the “Securities Act” and “Securities Exchange Act” are Acts of the USA and are totally unrelated to the source document (an Indian case)</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69" name="Google Shape;569;g265be589b5f_0_81"/>
          <p:cNvSpPr txBox="1"/>
          <p:nvPr/>
        </p:nvSpPr>
        <p:spPr>
          <a:xfrm>
            <a:off x="437550" y="4673175"/>
            <a:ext cx="8394900" cy="29821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Aft>
                <a:spcPts val="0"/>
              </a:spcAft>
              <a:buNone/>
            </a:pPr>
            <a:r>
              <a:rPr lang="en" sz="1600" dirty="0">
                <a:solidFill>
                  <a:schemeClr val="dk1"/>
                </a:solidFill>
              </a:rPr>
              <a:t>Examples from the Indian Supreme Court judgement</a:t>
            </a:r>
            <a:r>
              <a:rPr lang="en" sz="16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600" u="sng" dirty="0">
                <a:solidFill>
                  <a:schemeClr val="hlink"/>
                </a:solidFill>
                <a:hlinkClick r:id="rId3"/>
              </a:rPr>
              <a:t>http://indiankanoon.org/doc/1234444/</a:t>
            </a:r>
            <a:endParaRPr sz="1600" dirty="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65be589b5f_0_90"/>
          <p:cNvSpPr txBox="1">
            <a:spLocks noGrp="1"/>
          </p:cNvSpPr>
          <p:nvPr>
            <p:ph type="title"/>
          </p:nvPr>
        </p:nvSpPr>
        <p:spPr>
          <a:xfrm>
            <a:off x="311700" y="246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Examples of consistency errors in summaries</a:t>
            </a:r>
            <a:endParaRPr/>
          </a:p>
        </p:txBody>
      </p:sp>
      <p:graphicFrame>
        <p:nvGraphicFramePr>
          <p:cNvPr id="575" name="Google Shape;575;g265be589b5f_0_90"/>
          <p:cNvGraphicFramePr/>
          <p:nvPr/>
        </p:nvGraphicFramePr>
        <p:xfrm>
          <a:off x="377825" y="925175"/>
          <a:ext cx="8520575" cy="3451519"/>
        </p:xfrm>
        <a:graphic>
          <a:graphicData uri="http://schemas.openxmlformats.org/drawingml/2006/table">
            <a:tbl>
              <a:tblPr>
                <a:noFill/>
                <a:tableStyleId>{0610E6EB-87A5-4A2D-AA81-655B4391E2A4}</a:tableStyleId>
              </a:tblPr>
              <a:tblGrid>
                <a:gridCol w="1569850">
                  <a:extLst>
                    <a:ext uri="{9D8B030D-6E8A-4147-A177-3AD203B41FA5}">
                      <a16:colId xmlns:a16="http://schemas.microsoft.com/office/drawing/2014/main" val="20000"/>
                    </a:ext>
                  </a:extLst>
                </a:gridCol>
                <a:gridCol w="3294625">
                  <a:extLst>
                    <a:ext uri="{9D8B030D-6E8A-4147-A177-3AD203B41FA5}">
                      <a16:colId xmlns:a16="http://schemas.microsoft.com/office/drawing/2014/main" val="20001"/>
                    </a:ext>
                  </a:extLst>
                </a:gridCol>
                <a:gridCol w="3656100">
                  <a:extLst>
                    <a:ext uri="{9D8B030D-6E8A-4147-A177-3AD203B41FA5}">
                      <a16:colId xmlns:a16="http://schemas.microsoft.com/office/drawing/2014/main" val="20002"/>
                    </a:ext>
                  </a:extLst>
                </a:gridCol>
              </a:tblGrid>
              <a:tr h="533400">
                <a:tc>
                  <a:txBody>
                    <a:bodyPr/>
                    <a:lstStyle/>
                    <a:p>
                      <a:pPr marL="0" lvl="0" indent="0" algn="l" rtl="0">
                        <a:lnSpc>
                          <a:spcPct val="115000"/>
                        </a:lnSpc>
                        <a:spcBef>
                          <a:spcPts val="0"/>
                        </a:spcBef>
                        <a:spcAft>
                          <a:spcPts val="0"/>
                        </a:spcAft>
                        <a:buNone/>
                      </a:pPr>
                      <a:r>
                        <a:rPr lang="en" sz="1200" b="1">
                          <a:solidFill>
                            <a:srgbClr val="7030A0"/>
                          </a:solidFill>
                        </a:rPr>
                        <a:t>Summarization Model</a:t>
                      </a:r>
                      <a:endParaRPr sz="1200"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solidFill>
                            <a:srgbClr val="7030A0"/>
                          </a:solidFill>
                        </a:rPr>
                        <a:t>Extract from summary showing error</a:t>
                      </a:r>
                      <a:endParaRPr sz="1200"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solidFill>
                            <a:srgbClr val="7030A0"/>
                          </a:solidFill>
                        </a:rPr>
                        <a:t>Explanation of error</a:t>
                      </a:r>
                      <a:endParaRPr sz="1200" b="1">
                        <a:solidFill>
                          <a:srgbClr val="7030A0"/>
                        </a:solidFill>
                      </a:endParaRPr>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228725">
                <a:tc>
                  <a:txBody>
                    <a:bodyPr/>
                    <a:lstStyle/>
                    <a:p>
                      <a:pPr marL="0" lvl="0" indent="0" algn="l" rtl="0">
                        <a:lnSpc>
                          <a:spcPct val="115000"/>
                        </a:lnSpc>
                        <a:spcBef>
                          <a:spcPts val="0"/>
                        </a:spcBef>
                        <a:spcAft>
                          <a:spcPts val="0"/>
                        </a:spcAft>
                        <a:buNone/>
                      </a:pPr>
                      <a:r>
                        <a:rPr lang="en" sz="1200"/>
                        <a:t>LegLED-IN</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rgbClr val="FF0000"/>
                          </a:solidFill>
                        </a:rPr>
                        <a:t>The Court was right in holding that the Court was wrong in holding that </a:t>
                      </a:r>
                      <a:r>
                        <a:rPr lang="en" sz="1200"/>
                        <a:t>it was not necessary …</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This is a case heard in the Supreme Court of India, and is an appeal against a decision of the Bombay High Court. Hence two courts are involved, but it is not clear which court is referred to by which occurrence of the word ‘court’.</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81150">
                <a:tc>
                  <a:txBody>
                    <a:bodyPr/>
                    <a:lstStyle/>
                    <a:p>
                      <a:pPr marL="0" lvl="0" indent="0" algn="l" rtl="0">
                        <a:lnSpc>
                          <a:spcPct val="115000"/>
                        </a:lnSpc>
                        <a:spcBef>
                          <a:spcPts val="0"/>
                        </a:spcBef>
                        <a:spcAft>
                          <a:spcPts val="0"/>
                        </a:spcAft>
                        <a:buNone/>
                      </a:pPr>
                      <a:r>
                        <a:rPr lang="en" sz="1200"/>
                        <a:t>LegLED</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On September 27, </a:t>
                      </a:r>
                      <a:r>
                        <a:rPr lang="en" sz="1200">
                          <a:solidFill>
                            <a:srgbClr val="FF0000"/>
                          </a:solidFill>
                        </a:rPr>
                        <a:t>2019</a:t>
                      </a:r>
                      <a:r>
                        <a:rPr lang="en" sz="1200"/>
                        <a:t>, the </a:t>
                      </a:r>
                      <a:r>
                        <a:rPr lang="en" sz="1200">
                          <a:solidFill>
                            <a:srgbClr val="FF0000"/>
                          </a:solidFill>
                        </a:rPr>
                        <a:t>U.S. District Court for the Southern District of New York</a:t>
                      </a:r>
                      <a:r>
                        <a:rPr lang="en" sz="1200"/>
                        <a:t> entered a final judgment against </a:t>
                      </a:r>
                      <a:r>
                        <a:rPr lang="en" sz="1200">
                          <a:solidFill>
                            <a:srgbClr val="FF0000"/>
                          </a:solidFill>
                        </a:rPr>
                        <a:t>Daula- tram Rameshwarlal, a firm</a:t>
                      </a:r>
                      <a:r>
                        <a:rPr lang="en" sz="1200"/>
                        <a:t> registered under the Indian Partnership Act, </a:t>
                      </a:r>
                      <a:r>
                        <a:rPr lang="en" sz="1200">
                          <a:solidFill>
                            <a:srgbClr val="FF0000"/>
                          </a:solidFill>
                        </a:rPr>
                        <a:t>and Daulatram Rameshwarlal, a registered dealer</a:t>
                      </a:r>
                      <a:r>
                        <a:rPr lang="en" sz="1200"/>
                        <a:t> under the Indian Partnership Act, …</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 The ‘U.S. District court of New York’ is hallucinated.</a:t>
                      </a:r>
                      <a:endParaRPr sz="1200"/>
                    </a:p>
                    <a:p>
                      <a:pPr marL="0" lvl="0" indent="0" algn="l" rtl="0">
                        <a:lnSpc>
                          <a:spcPct val="115000"/>
                        </a:lnSpc>
                        <a:spcBef>
                          <a:spcPts val="0"/>
                        </a:spcBef>
                        <a:spcAft>
                          <a:spcPts val="0"/>
                        </a:spcAft>
                        <a:buNone/>
                      </a:pPr>
                      <a:r>
                        <a:rPr lang="en" sz="1200"/>
                        <a:t>• Year ‘2019’ is hallucinated (case is of 1961)</a:t>
                      </a:r>
                      <a:endParaRPr sz="1200"/>
                    </a:p>
                    <a:p>
                      <a:pPr marL="0" lvl="0" indent="0" algn="l" rtl="0">
                        <a:lnSpc>
                          <a:spcPct val="115000"/>
                        </a:lnSpc>
                        <a:spcBef>
                          <a:spcPts val="0"/>
                        </a:spcBef>
                        <a:spcAft>
                          <a:spcPts val="0"/>
                        </a:spcAft>
                        <a:buNone/>
                      </a:pPr>
                      <a:r>
                        <a:rPr lang="en" sz="1200"/>
                        <a:t>• The model did not understand that the same entity ‘Daulatram Rameshwarlal’ is referred to both as a ‘firm’ and a ‘registered dealer’</a:t>
                      </a:r>
                      <a:endParaRPr sz="1200"/>
                    </a:p>
                  </a:txBody>
                  <a:tcPr marL="91450" marR="91450" marT="91450" marB="91450">
                    <a:lnL w="8650" cap="flat" cmpd="sng">
                      <a:solidFill>
                        <a:srgbClr val="9E9E9E"/>
                      </a:solidFill>
                      <a:prstDash val="solid"/>
                      <a:round/>
                      <a:headEnd type="none" w="sm" len="sm"/>
                      <a:tailEnd type="none" w="sm" len="sm"/>
                    </a:lnL>
                    <a:lnR w="8650" cap="flat" cmpd="sng">
                      <a:solidFill>
                        <a:srgbClr val="9E9E9E"/>
                      </a:solidFill>
                      <a:prstDash val="solid"/>
                      <a:round/>
                      <a:headEnd type="none" w="sm" len="sm"/>
                      <a:tailEnd type="none" w="sm" len="sm"/>
                    </a:lnR>
                    <a:lnT w="8650" cap="flat" cmpd="sng">
                      <a:solidFill>
                        <a:srgbClr val="9E9E9E"/>
                      </a:solidFill>
                      <a:prstDash val="solid"/>
                      <a:round/>
                      <a:headEnd type="none" w="sm" len="sm"/>
                      <a:tailEnd type="none" w="sm" len="sm"/>
                    </a:lnT>
                    <a:lnB w="86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6" name="Google Shape;576;g265be589b5f_0_90"/>
          <p:cNvSpPr txBox="1"/>
          <p:nvPr/>
        </p:nvSpPr>
        <p:spPr>
          <a:xfrm>
            <a:off x="424325" y="4603925"/>
            <a:ext cx="8520600" cy="30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Aft>
                <a:spcPts val="0"/>
              </a:spcAft>
              <a:buClr>
                <a:schemeClr val="dk1"/>
              </a:buClr>
              <a:buSzPts val="1100"/>
              <a:buFont typeface="Arial"/>
              <a:buNone/>
            </a:pPr>
            <a:r>
              <a:rPr lang="en" dirty="0">
                <a:solidFill>
                  <a:schemeClr val="dk1"/>
                </a:solidFill>
              </a:rPr>
              <a:t>Examples from the Indian Supreme Court judgement</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indiankanoon.org/doc/27285/</a:t>
            </a:r>
            <a:endParaRPr u="sng" dirty="0">
              <a:solidFill>
                <a:schemeClr val="hlink"/>
              </a:solidFill>
            </a:endParaRPr>
          </a:p>
          <a:p>
            <a:pPr marL="0" lvl="0" indent="0" algn="l" rtl="0">
              <a:spcBef>
                <a:spcPts val="0"/>
              </a:spcBef>
              <a:spcAft>
                <a:spcPts val="0"/>
              </a:spcAft>
              <a:buNone/>
            </a:pPr>
            <a:endParaRPr dirty="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3FAA-7E47-6442-8913-A8CD124AC90A}"/>
              </a:ext>
            </a:extLst>
          </p:cNvPr>
          <p:cNvSpPr>
            <a:spLocks noGrp="1"/>
          </p:cNvSpPr>
          <p:nvPr>
            <p:ph type="title"/>
          </p:nvPr>
        </p:nvSpPr>
        <p:spPr>
          <a:xfrm>
            <a:off x="322210" y="2000556"/>
            <a:ext cx="8520600" cy="572700"/>
          </a:xfrm>
        </p:spPr>
        <p:txBody>
          <a:bodyPr>
            <a:normAutofit fontScale="90000"/>
          </a:bodyPr>
          <a:lstStyle/>
          <a:p>
            <a:pPr algn="ctr"/>
            <a:r>
              <a:rPr lang="en-IN" b="1" dirty="0">
                <a:solidFill>
                  <a:srgbClr val="7030A0"/>
                </a:solidFill>
              </a:rPr>
              <a:t>Multilingual summarization of Indian Case Judgements</a:t>
            </a:r>
            <a:endParaRPr lang="en-US" b="1" dirty="0">
              <a:solidFill>
                <a:srgbClr val="7030A0"/>
              </a:solidFill>
            </a:endParaRPr>
          </a:p>
        </p:txBody>
      </p:sp>
    </p:spTree>
    <p:extLst>
      <p:ext uri="{BB962C8B-B14F-4D97-AF65-F5344CB8AC3E}">
        <p14:creationId xmlns:p14="http://schemas.microsoft.com/office/powerpoint/2010/main" val="251336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2B14-26FD-5648-8E7B-1856658E0C8F}"/>
              </a:ext>
            </a:extLst>
          </p:cNvPr>
          <p:cNvSpPr>
            <a:spLocks noGrp="1"/>
          </p:cNvSpPr>
          <p:nvPr>
            <p:ph type="title"/>
          </p:nvPr>
        </p:nvSpPr>
        <p:spPr/>
        <p:txBody>
          <a:bodyPr>
            <a:normAutofit fontScale="90000"/>
          </a:bodyPr>
          <a:lstStyle/>
          <a:p>
            <a:r>
              <a:rPr lang="en-US" dirty="0"/>
              <a:t>What kind of summarization is required in India?</a:t>
            </a:r>
          </a:p>
        </p:txBody>
      </p:sp>
      <p:sp>
        <p:nvSpPr>
          <p:cNvPr id="3" name="Text Placeholder 2">
            <a:extLst>
              <a:ext uri="{FF2B5EF4-FFF2-40B4-BE49-F238E27FC236}">
                <a16:creationId xmlns:a16="http://schemas.microsoft.com/office/drawing/2014/main" id="{E39DB3FD-200E-184E-936F-647C101207BE}"/>
              </a:ext>
            </a:extLst>
          </p:cNvPr>
          <p:cNvSpPr>
            <a:spLocks noGrp="1"/>
          </p:cNvSpPr>
          <p:nvPr>
            <p:ph type="body" idx="1"/>
          </p:nvPr>
        </p:nvSpPr>
        <p:spPr/>
        <p:txBody>
          <a:bodyPr/>
          <a:lstStyle/>
          <a:p>
            <a:pPr fontAlgn="base"/>
            <a:r>
              <a:rPr lang="en-IN" dirty="0"/>
              <a:t>Due to historical reasons, most judgements in India written in complex English</a:t>
            </a:r>
            <a:br>
              <a:rPr lang="en-IN" dirty="0"/>
            </a:br>
            <a:endParaRPr lang="en-IN" dirty="0"/>
          </a:p>
          <a:p>
            <a:pPr fontAlgn="base"/>
            <a:r>
              <a:rPr lang="en-IN" dirty="0"/>
              <a:t>A large majority of India’s population is not proficient in the English language</a:t>
            </a:r>
            <a:br>
              <a:rPr lang="en-IN" dirty="0"/>
            </a:br>
            <a:br>
              <a:rPr lang="en-IN" dirty="0"/>
            </a:br>
            <a:endParaRPr lang="en-IN" dirty="0"/>
          </a:p>
          <a:p>
            <a:r>
              <a:rPr lang="en-IN" b="1" dirty="0"/>
              <a:t>Summarize English judgements in Indian languages</a:t>
            </a:r>
            <a:r>
              <a:rPr lang="en-IN" dirty="0"/>
              <a:t> → improve access to justice and legal knowledge, especially among financially weaker sections</a:t>
            </a:r>
            <a:endParaRPr lang="en-US" dirty="0"/>
          </a:p>
        </p:txBody>
      </p:sp>
    </p:spTree>
    <p:extLst>
      <p:ext uri="{BB962C8B-B14F-4D97-AF65-F5344CB8AC3E}">
        <p14:creationId xmlns:p14="http://schemas.microsoft.com/office/powerpoint/2010/main" val="1699777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DC97-AD66-4A4E-8E85-CA4F797C8221}"/>
              </a:ext>
            </a:extLst>
          </p:cNvPr>
          <p:cNvSpPr>
            <a:spLocks noGrp="1"/>
          </p:cNvSpPr>
          <p:nvPr>
            <p:ph type="title"/>
          </p:nvPr>
        </p:nvSpPr>
        <p:spPr/>
        <p:txBody>
          <a:bodyPr>
            <a:normAutofit/>
          </a:bodyPr>
          <a:lstStyle/>
          <a:p>
            <a:r>
              <a:rPr lang="en-US" sz="2400" dirty="0"/>
              <a:t>Dataset for cross-lingual summarization of Indian legal docs</a:t>
            </a:r>
          </a:p>
        </p:txBody>
      </p:sp>
      <p:sp>
        <p:nvSpPr>
          <p:cNvPr id="3" name="Text Placeholder 2">
            <a:extLst>
              <a:ext uri="{FF2B5EF4-FFF2-40B4-BE49-F238E27FC236}">
                <a16:creationId xmlns:a16="http://schemas.microsoft.com/office/drawing/2014/main" id="{6246FE65-0AF6-E24C-9B3D-2AFE1A06652B}"/>
              </a:ext>
            </a:extLst>
          </p:cNvPr>
          <p:cNvSpPr>
            <a:spLocks noGrp="1"/>
          </p:cNvSpPr>
          <p:nvPr>
            <p:ph type="body" idx="1"/>
          </p:nvPr>
        </p:nvSpPr>
        <p:spPr/>
        <p:txBody>
          <a:bodyPr/>
          <a:lstStyle/>
          <a:p>
            <a:pPr fontAlgn="base"/>
            <a:r>
              <a:rPr lang="en-IN" b="1" dirty="0" err="1"/>
              <a:t>MILDSum</a:t>
            </a:r>
            <a:r>
              <a:rPr lang="en-IN" dirty="0"/>
              <a:t> (</a:t>
            </a:r>
            <a:r>
              <a:rPr lang="en-IN" b="1" dirty="0"/>
              <a:t>M</a:t>
            </a:r>
            <a:r>
              <a:rPr lang="en-IN" dirty="0"/>
              <a:t>ultilingual </a:t>
            </a:r>
            <a:r>
              <a:rPr lang="en-IN" b="1" dirty="0"/>
              <a:t>I</a:t>
            </a:r>
            <a:r>
              <a:rPr lang="en-IN" dirty="0"/>
              <a:t>ndian </a:t>
            </a:r>
            <a:r>
              <a:rPr lang="en-IN" b="1" dirty="0"/>
              <a:t>L</a:t>
            </a:r>
            <a:r>
              <a:rPr lang="en-IN" dirty="0"/>
              <a:t>egal </a:t>
            </a:r>
            <a:r>
              <a:rPr lang="en-IN" b="1" dirty="0"/>
              <a:t>D</a:t>
            </a:r>
            <a:r>
              <a:rPr lang="en-IN" dirty="0"/>
              <a:t>ocument </a:t>
            </a:r>
            <a:r>
              <a:rPr lang="en-IN" b="1" dirty="0"/>
              <a:t>Sum</a:t>
            </a:r>
            <a:r>
              <a:rPr lang="en-IN" dirty="0"/>
              <a:t>marization) – first dataset addressing cross-lingual summarization of Indian case judgements</a:t>
            </a:r>
            <a:br>
              <a:rPr lang="en-IN" dirty="0"/>
            </a:br>
            <a:endParaRPr lang="en-IN" dirty="0"/>
          </a:p>
          <a:p>
            <a:pPr fontAlgn="base"/>
            <a:r>
              <a:rPr lang="en-IN" dirty="0"/>
              <a:t>Collected from </a:t>
            </a:r>
            <a:r>
              <a:rPr lang="en-IN" i="1" dirty="0" err="1"/>
              <a:t>LiveLaw</a:t>
            </a:r>
            <a:r>
              <a:rPr lang="en-IN" i="1" dirty="0"/>
              <a:t> </a:t>
            </a:r>
            <a:r>
              <a:rPr lang="en-IN" dirty="0"/>
              <a:t>– widely used by Indian law practitioners</a:t>
            </a:r>
          </a:p>
          <a:p>
            <a:pPr lvl="1" fontAlgn="base"/>
            <a:r>
              <a:rPr lang="en-IN" dirty="0"/>
              <a:t>English version: </a:t>
            </a:r>
            <a:r>
              <a:rPr lang="en-IN" u="sng" dirty="0">
                <a:hlinkClick r:id="rId2"/>
              </a:rPr>
              <a:t>https://www.livelaw.in</a:t>
            </a:r>
            <a:endParaRPr lang="en-IN" dirty="0"/>
          </a:p>
          <a:p>
            <a:pPr lvl="1" fontAlgn="base"/>
            <a:r>
              <a:rPr lang="en-IN" dirty="0"/>
              <a:t>Hindi version: </a:t>
            </a:r>
            <a:r>
              <a:rPr lang="en-IN" u="sng" dirty="0">
                <a:hlinkClick r:id="rId3"/>
              </a:rPr>
              <a:t>https://hindi.livelaw.in</a:t>
            </a:r>
            <a:r>
              <a:rPr lang="en-IN" dirty="0"/>
              <a:t> </a:t>
            </a:r>
            <a:br>
              <a:rPr lang="en-IN" dirty="0"/>
            </a:br>
            <a:endParaRPr lang="en-IN" dirty="0"/>
          </a:p>
          <a:p>
            <a:pPr fontAlgn="base"/>
            <a:r>
              <a:rPr lang="en-IN" i="1" dirty="0" err="1"/>
              <a:t>LiveLaw</a:t>
            </a:r>
            <a:r>
              <a:rPr lang="en-IN" i="1" dirty="0"/>
              <a:t> </a:t>
            </a:r>
            <a:r>
              <a:rPr lang="en-IN" dirty="0"/>
              <a:t>publishes concise reports / articles summarizing important Indian case judgements in both English and Hindi, drafted by Law practitioners</a:t>
            </a:r>
          </a:p>
          <a:p>
            <a:endParaRPr lang="en-US" dirty="0"/>
          </a:p>
        </p:txBody>
      </p:sp>
    </p:spTree>
    <p:extLst>
      <p:ext uri="{BB962C8B-B14F-4D97-AF65-F5344CB8AC3E}">
        <p14:creationId xmlns:p14="http://schemas.microsoft.com/office/powerpoint/2010/main" val="288476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Statutes</a:t>
            </a:r>
            <a:endParaRPr/>
          </a:p>
        </p:txBody>
      </p:sp>
      <p:sp>
        <p:nvSpPr>
          <p:cNvPr id="117" name="Google Shape;117;p8"/>
          <p:cNvSpPr txBox="1">
            <a:spLocks noGrp="1"/>
          </p:cNvSpPr>
          <p:nvPr>
            <p:ph type="body" idx="1"/>
          </p:nvPr>
        </p:nvSpPr>
        <p:spPr>
          <a:xfrm>
            <a:off x="311700" y="1152475"/>
            <a:ext cx="5211276"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rPr>
              <a:t>Acts usually divided into sub-parts</a:t>
            </a:r>
            <a:endParaRPr/>
          </a:p>
          <a:p>
            <a:pPr marL="914400" lvl="1" indent="-317500" algn="l" rtl="0">
              <a:lnSpc>
                <a:spcPct val="115000"/>
              </a:lnSpc>
              <a:spcBef>
                <a:spcPts val="0"/>
              </a:spcBef>
              <a:spcAft>
                <a:spcPts val="0"/>
              </a:spcAft>
              <a:buSzPts val="1400"/>
              <a:buChar char="○"/>
            </a:pPr>
            <a:r>
              <a:rPr lang="en">
                <a:solidFill>
                  <a:schemeClr val="dk1"/>
                </a:solidFill>
              </a:rPr>
              <a:t>Parts, Chapters, Topics, Sections</a:t>
            </a:r>
            <a:endParaRPr/>
          </a:p>
          <a:p>
            <a:pPr marL="914400" lvl="1" indent="-317500" algn="l" rtl="0">
              <a:lnSpc>
                <a:spcPct val="115000"/>
              </a:lnSpc>
              <a:spcBef>
                <a:spcPts val="0"/>
              </a:spcBef>
              <a:spcAft>
                <a:spcPts val="0"/>
              </a:spcAft>
              <a:buSzPts val="1400"/>
              <a:buChar char="○"/>
            </a:pPr>
            <a:r>
              <a:rPr lang="en">
                <a:solidFill>
                  <a:schemeClr val="dk1"/>
                </a:solidFill>
              </a:rPr>
              <a:t>A tree-like hierarchy</a:t>
            </a:r>
            <a:endParaRPr/>
          </a:p>
          <a:p>
            <a:pPr marL="914400" lvl="1" indent="-317500" algn="l" rtl="0">
              <a:lnSpc>
                <a:spcPct val="115000"/>
              </a:lnSpc>
              <a:spcBef>
                <a:spcPts val="0"/>
              </a:spcBef>
              <a:spcAft>
                <a:spcPts val="0"/>
              </a:spcAft>
              <a:buSzPts val="1400"/>
              <a:buChar char="○"/>
            </a:pPr>
            <a:r>
              <a:rPr lang="en">
                <a:solidFill>
                  <a:schemeClr val="dk1"/>
                </a:solidFill>
              </a:rPr>
              <a:t>Lowest level – Sections / Articles</a:t>
            </a:r>
            <a:endParaRPr/>
          </a:p>
          <a:p>
            <a:pPr marL="914400" lvl="1" indent="-317500" algn="l" rtl="0">
              <a:lnSpc>
                <a:spcPct val="115000"/>
              </a:lnSpc>
              <a:spcBef>
                <a:spcPts val="0"/>
              </a:spcBef>
              <a:spcAft>
                <a:spcPts val="0"/>
              </a:spcAft>
              <a:buSzPts val="1400"/>
              <a:buChar char="○"/>
            </a:pPr>
            <a:r>
              <a:rPr lang="en">
                <a:solidFill>
                  <a:schemeClr val="dk1"/>
                </a:solidFill>
              </a:rPr>
              <a:t>Similar sections grouped under a topic</a:t>
            </a:r>
            <a:endParaRPr/>
          </a:p>
          <a:p>
            <a:pPr marL="914400" lvl="1" indent="-317500" algn="l" rtl="0">
              <a:lnSpc>
                <a:spcPct val="115000"/>
              </a:lnSpc>
              <a:spcBef>
                <a:spcPts val="0"/>
              </a:spcBef>
              <a:spcAft>
                <a:spcPts val="0"/>
              </a:spcAft>
              <a:buSzPts val="1400"/>
              <a:buChar char="○"/>
            </a:pPr>
            <a:r>
              <a:rPr lang="en">
                <a:solidFill>
                  <a:schemeClr val="dk1"/>
                </a:solidFill>
              </a:rPr>
              <a:t>Similar topics grouped under a chapter</a:t>
            </a:r>
            <a:endParaRPr/>
          </a:p>
          <a:p>
            <a:pPr marL="914400" lvl="1" indent="-317500" algn="l" rtl="0">
              <a:lnSpc>
                <a:spcPct val="115000"/>
              </a:lnSpc>
              <a:spcBef>
                <a:spcPts val="0"/>
              </a:spcBef>
              <a:spcAft>
                <a:spcPts val="0"/>
              </a:spcAft>
              <a:buSzPts val="1400"/>
              <a:buChar char="○"/>
            </a:pPr>
            <a:r>
              <a:rPr lang="en">
                <a:solidFill>
                  <a:schemeClr val="dk1"/>
                </a:solidFill>
              </a:rPr>
              <a:t>…</a:t>
            </a:r>
            <a:endParaRPr/>
          </a:p>
          <a:p>
            <a:pPr marL="914400" lvl="1" indent="-228600" algn="l" rtl="0">
              <a:lnSpc>
                <a:spcPct val="115000"/>
              </a:lnSpc>
              <a:spcBef>
                <a:spcPts val="0"/>
              </a:spcBef>
              <a:spcAft>
                <a:spcPts val="0"/>
              </a:spcAft>
              <a:buSzPts val="1400"/>
              <a:buNone/>
            </a:pPr>
            <a:endParaRPr>
              <a:solidFill>
                <a:schemeClr val="dk1"/>
              </a:solidFill>
            </a:endParaRPr>
          </a:p>
        </p:txBody>
      </p:sp>
      <p:sp>
        <p:nvSpPr>
          <p:cNvPr id="118" name="Google Shape;11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pic>
        <p:nvPicPr>
          <p:cNvPr id="119" name="Google Shape;119;p8"/>
          <p:cNvPicPr preferRelativeResize="0"/>
          <p:nvPr/>
        </p:nvPicPr>
        <p:blipFill rotWithShape="1">
          <a:blip r:embed="rId3">
            <a:alphaModFix/>
          </a:blip>
          <a:srcRect/>
          <a:stretch/>
        </p:blipFill>
        <p:spPr>
          <a:xfrm>
            <a:off x="5833513" y="808310"/>
            <a:ext cx="2159650" cy="39343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5747-705D-B249-B1BB-CE8324AD2BAE}"/>
              </a:ext>
            </a:extLst>
          </p:cNvPr>
          <p:cNvSpPr>
            <a:spLocks noGrp="1"/>
          </p:cNvSpPr>
          <p:nvPr>
            <p:ph type="title"/>
          </p:nvPr>
        </p:nvSpPr>
        <p:spPr/>
        <p:txBody>
          <a:bodyPr>
            <a:normAutofit/>
          </a:bodyPr>
          <a:lstStyle/>
          <a:p>
            <a:r>
              <a:rPr lang="en-US" sz="2400" dirty="0"/>
              <a:t>Dataset for cross-lingual summarization of Indian legal docs</a:t>
            </a:r>
          </a:p>
        </p:txBody>
      </p:sp>
      <p:sp>
        <p:nvSpPr>
          <p:cNvPr id="3" name="Text Placeholder 2">
            <a:extLst>
              <a:ext uri="{FF2B5EF4-FFF2-40B4-BE49-F238E27FC236}">
                <a16:creationId xmlns:a16="http://schemas.microsoft.com/office/drawing/2014/main" id="{F1E47A29-6854-4144-B8FB-EC53BE000B58}"/>
              </a:ext>
            </a:extLst>
          </p:cNvPr>
          <p:cNvSpPr>
            <a:spLocks noGrp="1"/>
          </p:cNvSpPr>
          <p:nvPr>
            <p:ph type="body" idx="1"/>
          </p:nvPr>
        </p:nvSpPr>
        <p:spPr/>
        <p:txBody>
          <a:bodyPr/>
          <a:lstStyle/>
          <a:p>
            <a:pPr fontAlgn="base"/>
            <a:r>
              <a:rPr lang="en-IN" dirty="0"/>
              <a:t>3,122 judgements in English and </a:t>
            </a:r>
          </a:p>
          <a:p>
            <a:pPr fontAlgn="base"/>
            <a:r>
              <a:rPr lang="en-IN" dirty="0"/>
              <a:t>Their </a:t>
            </a:r>
            <a:r>
              <a:rPr lang="en-IN" b="1" dirty="0"/>
              <a:t>abstractive summaries in English and Hindi</a:t>
            </a:r>
            <a:endParaRPr lang="en-IN" dirty="0"/>
          </a:p>
          <a:p>
            <a:pPr lvl="1" fontAlgn="base"/>
            <a:r>
              <a:rPr lang="en-IN" dirty="0"/>
              <a:t>Average #words in a document: 4,696</a:t>
            </a:r>
          </a:p>
          <a:p>
            <a:pPr lvl="1" fontAlgn="base"/>
            <a:r>
              <a:rPr lang="en-IN" dirty="0"/>
              <a:t>Average #words in English summary: 724</a:t>
            </a:r>
          </a:p>
          <a:p>
            <a:pPr lvl="1" fontAlgn="base"/>
            <a:r>
              <a:rPr lang="en-IN" dirty="0"/>
              <a:t>Average #words in Hindi summary: 695</a:t>
            </a:r>
          </a:p>
          <a:p>
            <a:endParaRPr lang="en-US" dirty="0"/>
          </a:p>
        </p:txBody>
      </p:sp>
      <p:graphicFrame>
        <p:nvGraphicFramePr>
          <p:cNvPr id="4" name="Table 3">
            <a:extLst>
              <a:ext uri="{FF2B5EF4-FFF2-40B4-BE49-F238E27FC236}">
                <a16:creationId xmlns:a16="http://schemas.microsoft.com/office/drawing/2014/main" id="{6ED7B51F-86A3-BC44-8B4B-0DB1691B5828}"/>
              </a:ext>
            </a:extLst>
          </p:cNvPr>
          <p:cNvGraphicFramePr>
            <a:graphicFrameLocks noGrp="1"/>
          </p:cNvGraphicFramePr>
          <p:nvPr>
            <p:extLst>
              <p:ext uri="{D42A27DB-BD31-4B8C-83A1-F6EECF244321}">
                <p14:modId xmlns:p14="http://schemas.microsoft.com/office/powerpoint/2010/main" val="2182856682"/>
              </p:ext>
            </p:extLst>
          </p:nvPr>
        </p:nvGraphicFramePr>
        <p:xfrm>
          <a:off x="2464019" y="3905935"/>
          <a:ext cx="3543300" cy="662940"/>
        </p:xfrm>
        <a:graphic>
          <a:graphicData uri="http://schemas.openxmlformats.org/drawingml/2006/table">
            <a:tbl>
              <a:tblPr/>
              <a:tblGrid>
                <a:gridCol w="1266825">
                  <a:extLst>
                    <a:ext uri="{9D8B030D-6E8A-4147-A177-3AD203B41FA5}">
                      <a16:colId xmlns:a16="http://schemas.microsoft.com/office/drawing/2014/main" val="2767692540"/>
                    </a:ext>
                  </a:extLst>
                </a:gridCol>
                <a:gridCol w="1104900">
                  <a:extLst>
                    <a:ext uri="{9D8B030D-6E8A-4147-A177-3AD203B41FA5}">
                      <a16:colId xmlns:a16="http://schemas.microsoft.com/office/drawing/2014/main" val="3123393371"/>
                    </a:ext>
                  </a:extLst>
                </a:gridCol>
                <a:gridCol w="1171575">
                  <a:extLst>
                    <a:ext uri="{9D8B030D-6E8A-4147-A177-3AD203B41FA5}">
                      <a16:colId xmlns:a16="http://schemas.microsoft.com/office/drawing/2014/main" val="2096065459"/>
                    </a:ext>
                  </a:extLst>
                </a:gridCol>
              </a:tblGrid>
              <a:tr h="323850">
                <a:tc>
                  <a:txBody>
                    <a:bodyPr/>
                    <a:lstStyle/>
                    <a:p>
                      <a:pPr algn="just" rtl="0" fontAlgn="t">
                        <a:spcBef>
                          <a:spcPts val="0"/>
                        </a:spcBef>
                        <a:spcAft>
                          <a:spcPts val="0"/>
                        </a:spcAft>
                      </a:pPr>
                      <a:r>
                        <a:rPr lang="en-IN" sz="1300" b="1" i="0" u="none" strike="noStrike">
                          <a:solidFill>
                            <a:srgbClr val="000000"/>
                          </a:solidFill>
                          <a:effectLst/>
                          <a:latin typeface="Montserrat" pitchFamily="2" charset="77"/>
                        </a:rPr>
                        <a:t># Train docs</a:t>
                      </a:r>
                      <a:endParaRPr lang="en-IN">
                        <a:effectLst/>
                      </a:endParaRPr>
                    </a:p>
                  </a:txBody>
                  <a:tcPr marL="66675" marR="66675" marT="66675" marB="66675">
                    <a:lnL>
                      <a:noFill/>
                    </a:lnL>
                    <a:lnR>
                      <a:noFill/>
                    </a:lnR>
                    <a:lnT>
                      <a:noFill/>
                    </a:lnT>
                    <a:lnB>
                      <a:noFill/>
                    </a:lnB>
                  </a:tcPr>
                </a:tc>
                <a:tc>
                  <a:txBody>
                    <a:bodyPr/>
                    <a:lstStyle/>
                    <a:p>
                      <a:pPr algn="r" rtl="0" fontAlgn="t">
                        <a:spcBef>
                          <a:spcPts val="0"/>
                        </a:spcBef>
                        <a:spcAft>
                          <a:spcPts val="0"/>
                        </a:spcAft>
                      </a:pPr>
                      <a:r>
                        <a:rPr lang="en-IN" sz="1300" b="1" i="0" u="none" strike="noStrike">
                          <a:solidFill>
                            <a:srgbClr val="000000"/>
                          </a:solidFill>
                          <a:effectLst/>
                          <a:latin typeface="Montserrat" pitchFamily="2" charset="77"/>
                        </a:rPr>
                        <a:t># Val docs</a:t>
                      </a:r>
                      <a:endParaRPr lang="en-IN">
                        <a:effectLst/>
                      </a:endParaRPr>
                    </a:p>
                  </a:txBody>
                  <a:tcPr marL="66675" marR="66675" marT="66675" marB="66675">
                    <a:lnL>
                      <a:noFill/>
                    </a:lnL>
                    <a:lnR>
                      <a:noFill/>
                    </a:lnR>
                    <a:lnT>
                      <a:noFill/>
                    </a:lnT>
                    <a:lnB>
                      <a:noFill/>
                    </a:lnB>
                  </a:tcPr>
                </a:tc>
                <a:tc>
                  <a:txBody>
                    <a:bodyPr/>
                    <a:lstStyle/>
                    <a:p>
                      <a:pPr algn="r" rtl="0" fontAlgn="t">
                        <a:spcBef>
                          <a:spcPts val="0"/>
                        </a:spcBef>
                        <a:spcAft>
                          <a:spcPts val="0"/>
                        </a:spcAft>
                      </a:pPr>
                      <a:r>
                        <a:rPr lang="en-IN" sz="1300" b="1" i="0" u="none" strike="noStrike">
                          <a:solidFill>
                            <a:srgbClr val="000000"/>
                          </a:solidFill>
                          <a:effectLst/>
                          <a:latin typeface="Montserrat" pitchFamily="2" charset="77"/>
                        </a:rPr>
                        <a:t># Test docs</a:t>
                      </a:r>
                      <a:endParaRPr lang="en-IN">
                        <a:effectLst/>
                      </a:endParaRPr>
                    </a:p>
                  </a:txBody>
                  <a:tcPr marL="66675" marR="66675" marT="66675" marB="66675">
                    <a:lnL>
                      <a:noFill/>
                    </a:lnL>
                    <a:lnR>
                      <a:noFill/>
                    </a:lnR>
                    <a:lnT>
                      <a:noFill/>
                    </a:lnT>
                    <a:lnB>
                      <a:noFill/>
                    </a:lnB>
                  </a:tcPr>
                </a:tc>
                <a:extLst>
                  <a:ext uri="{0D108BD9-81ED-4DB2-BD59-A6C34878D82A}">
                    <a16:rowId xmlns:a16="http://schemas.microsoft.com/office/drawing/2014/main" val="3433809170"/>
                  </a:ext>
                </a:extLst>
              </a:tr>
              <a:tr h="238125">
                <a:tc>
                  <a:txBody>
                    <a:bodyPr/>
                    <a:lstStyle/>
                    <a:p>
                      <a:pPr algn="ctr" rtl="0" fontAlgn="t">
                        <a:spcBef>
                          <a:spcPts val="0"/>
                        </a:spcBef>
                        <a:spcAft>
                          <a:spcPts val="0"/>
                        </a:spcAft>
                      </a:pPr>
                      <a:r>
                        <a:rPr lang="en-IN" sz="1300" b="0" i="0" u="none" strike="noStrike">
                          <a:solidFill>
                            <a:srgbClr val="000000"/>
                          </a:solidFill>
                          <a:effectLst/>
                          <a:latin typeface="Montserrat" pitchFamily="2" charset="77"/>
                        </a:rPr>
                        <a:t>2185</a:t>
                      </a:r>
                      <a:endParaRPr lang="en-IN">
                        <a:effectLst/>
                      </a:endParaRPr>
                    </a:p>
                  </a:txBody>
                  <a:tcPr marL="66675" marR="66675" marT="66675" marB="66675">
                    <a:lnL>
                      <a:noFill/>
                    </a:lnL>
                    <a:lnR>
                      <a:noFill/>
                    </a:lnR>
                    <a:lnT>
                      <a:noFill/>
                    </a:lnT>
                    <a:lnB>
                      <a:noFill/>
                    </a:lnB>
                  </a:tcPr>
                </a:tc>
                <a:tc>
                  <a:txBody>
                    <a:bodyPr/>
                    <a:lstStyle/>
                    <a:p>
                      <a:pPr algn="ctr" rtl="0" fontAlgn="t">
                        <a:spcBef>
                          <a:spcPts val="0"/>
                        </a:spcBef>
                        <a:spcAft>
                          <a:spcPts val="0"/>
                        </a:spcAft>
                      </a:pPr>
                      <a:r>
                        <a:rPr lang="en-IN" sz="1300" b="0" i="0" u="none" strike="noStrike">
                          <a:solidFill>
                            <a:srgbClr val="000000"/>
                          </a:solidFill>
                          <a:effectLst/>
                          <a:latin typeface="Montserrat" pitchFamily="2" charset="77"/>
                        </a:rPr>
                        <a:t>469</a:t>
                      </a:r>
                      <a:endParaRPr lang="en-IN">
                        <a:effectLst/>
                      </a:endParaRPr>
                    </a:p>
                  </a:txBody>
                  <a:tcPr marL="66675" marR="66675" marT="66675" marB="66675">
                    <a:lnL>
                      <a:noFill/>
                    </a:lnL>
                    <a:lnR>
                      <a:noFill/>
                    </a:lnR>
                    <a:lnT>
                      <a:noFill/>
                    </a:lnT>
                    <a:lnB>
                      <a:noFill/>
                    </a:lnB>
                  </a:tcPr>
                </a:tc>
                <a:tc>
                  <a:txBody>
                    <a:bodyPr/>
                    <a:lstStyle/>
                    <a:p>
                      <a:pPr algn="ctr" rtl="0" fontAlgn="t">
                        <a:spcBef>
                          <a:spcPts val="0"/>
                        </a:spcBef>
                        <a:spcAft>
                          <a:spcPts val="0"/>
                        </a:spcAft>
                      </a:pPr>
                      <a:r>
                        <a:rPr lang="en-IN" sz="1300" b="0" i="0" u="none" strike="noStrike" dirty="0">
                          <a:solidFill>
                            <a:srgbClr val="000000"/>
                          </a:solidFill>
                          <a:effectLst/>
                          <a:latin typeface="Montserrat" pitchFamily="2" charset="77"/>
                        </a:rPr>
                        <a:t>468</a:t>
                      </a:r>
                      <a:endParaRPr lang="en-IN" dirty="0">
                        <a:effectLst/>
                      </a:endParaRPr>
                    </a:p>
                  </a:txBody>
                  <a:tcPr marL="66675" marR="66675" marT="66675" marB="66675">
                    <a:lnL>
                      <a:noFill/>
                    </a:lnL>
                    <a:lnR>
                      <a:noFill/>
                    </a:lnR>
                    <a:lnT>
                      <a:noFill/>
                    </a:lnT>
                    <a:lnB>
                      <a:noFill/>
                    </a:lnB>
                  </a:tcPr>
                </a:tc>
                <a:extLst>
                  <a:ext uri="{0D108BD9-81ED-4DB2-BD59-A6C34878D82A}">
                    <a16:rowId xmlns:a16="http://schemas.microsoft.com/office/drawing/2014/main" val="926230004"/>
                  </a:ext>
                </a:extLst>
              </a:tr>
            </a:tbl>
          </a:graphicData>
        </a:graphic>
      </p:graphicFrame>
      <p:sp>
        <p:nvSpPr>
          <p:cNvPr id="5" name="Rectangle 1">
            <a:extLst>
              <a:ext uri="{FF2B5EF4-FFF2-40B4-BE49-F238E27FC236}">
                <a16:creationId xmlns:a16="http://schemas.microsoft.com/office/drawing/2014/main" id="{DAFFE9D3-093D-E344-9F4C-9D5F0A7C22E8}"/>
              </a:ext>
            </a:extLst>
          </p:cNvPr>
          <p:cNvSpPr>
            <a:spLocks noChangeArrowheads="1"/>
          </p:cNvSpPr>
          <p:nvPr/>
        </p:nvSpPr>
        <p:spPr bwMode="auto">
          <a:xfrm>
            <a:off x="2464019" y="39056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B4C87607-0F54-524B-8B8D-84EEA056C1F1}"/>
              </a:ext>
            </a:extLst>
          </p:cNvPr>
          <p:cNvSpPr txBox="1"/>
          <p:nvPr/>
        </p:nvSpPr>
        <p:spPr>
          <a:xfrm>
            <a:off x="2453891" y="3269468"/>
            <a:ext cx="3553428" cy="461665"/>
          </a:xfrm>
          <a:prstGeom prst="rect">
            <a:avLst/>
          </a:prstGeom>
          <a:solidFill>
            <a:srgbClr val="002060"/>
          </a:solidFill>
        </p:spPr>
        <p:txBody>
          <a:bodyPr wrap="square" rtlCol="0">
            <a:spAutoFit/>
          </a:bodyPr>
          <a:lstStyle/>
          <a:p>
            <a:pPr algn="ctr"/>
            <a:r>
              <a:rPr lang="en-US" sz="2400" dirty="0" err="1">
                <a:solidFill>
                  <a:schemeClr val="bg1"/>
                </a:solidFill>
              </a:rPr>
              <a:t>MILDSum</a:t>
            </a:r>
            <a:r>
              <a:rPr lang="en-US" sz="2400" dirty="0">
                <a:solidFill>
                  <a:schemeClr val="bg1"/>
                </a:solidFill>
              </a:rPr>
              <a:t> dataset</a:t>
            </a:r>
          </a:p>
        </p:txBody>
      </p:sp>
    </p:spTree>
    <p:extLst>
      <p:ext uri="{BB962C8B-B14F-4D97-AF65-F5344CB8AC3E}">
        <p14:creationId xmlns:p14="http://schemas.microsoft.com/office/powerpoint/2010/main" val="3957320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246A-ECD2-FC40-B5C6-19BCB62572AD}"/>
              </a:ext>
            </a:extLst>
          </p:cNvPr>
          <p:cNvSpPr>
            <a:spLocks noGrp="1"/>
          </p:cNvSpPr>
          <p:nvPr>
            <p:ph type="title"/>
          </p:nvPr>
        </p:nvSpPr>
        <p:spPr/>
        <p:txBody>
          <a:bodyPr>
            <a:normAutofit fontScale="90000"/>
          </a:bodyPr>
          <a:lstStyle/>
          <a:p>
            <a:r>
              <a:rPr lang="en-IN" dirty="0"/>
              <a:t>How do LLMs performs in multi-lingual summarization?</a:t>
            </a:r>
            <a:endParaRPr lang="en-US" dirty="0"/>
          </a:p>
        </p:txBody>
      </p:sp>
      <p:sp>
        <p:nvSpPr>
          <p:cNvPr id="3" name="Text Placeholder 2">
            <a:extLst>
              <a:ext uri="{FF2B5EF4-FFF2-40B4-BE49-F238E27FC236}">
                <a16:creationId xmlns:a16="http://schemas.microsoft.com/office/drawing/2014/main" id="{5D92C9CD-A5C1-4245-B19A-B66F156A4A5B}"/>
              </a:ext>
            </a:extLst>
          </p:cNvPr>
          <p:cNvSpPr>
            <a:spLocks noGrp="1"/>
          </p:cNvSpPr>
          <p:nvPr>
            <p:ph type="body" idx="1"/>
          </p:nvPr>
        </p:nvSpPr>
        <p:spPr/>
        <p:txBody>
          <a:bodyPr/>
          <a:lstStyle/>
          <a:p>
            <a:pPr fontAlgn="base"/>
            <a:r>
              <a:rPr lang="en-IN" dirty="0">
                <a:solidFill>
                  <a:schemeClr val="tx1"/>
                </a:solidFill>
              </a:rPr>
              <a:t>Tried GPT-3.5 and GPT-4</a:t>
            </a:r>
            <a:br>
              <a:rPr lang="en-IN" dirty="0">
                <a:solidFill>
                  <a:schemeClr val="tx1"/>
                </a:solidFill>
              </a:rPr>
            </a:br>
            <a:endParaRPr lang="en-IN" dirty="0">
              <a:solidFill>
                <a:schemeClr val="tx1"/>
              </a:solidFill>
            </a:endParaRPr>
          </a:p>
          <a:p>
            <a:pPr fontAlgn="base"/>
            <a:r>
              <a:rPr lang="en-IN" dirty="0">
                <a:solidFill>
                  <a:schemeClr val="tx1"/>
                </a:solidFill>
              </a:rPr>
              <a:t>GPT-4 generates good English summaries – </a:t>
            </a:r>
            <a:r>
              <a:rPr lang="en-IN" dirty="0" err="1">
                <a:solidFill>
                  <a:schemeClr val="tx1"/>
                </a:solidFill>
              </a:rPr>
              <a:t>BERTscore</a:t>
            </a:r>
            <a:r>
              <a:rPr lang="en-IN" dirty="0">
                <a:solidFill>
                  <a:schemeClr val="tx1"/>
                </a:solidFill>
              </a:rPr>
              <a:t> similar to the best traditional models</a:t>
            </a:r>
            <a:br>
              <a:rPr lang="en-IN" dirty="0">
                <a:solidFill>
                  <a:schemeClr val="tx1"/>
                </a:solidFill>
              </a:rPr>
            </a:br>
            <a:endParaRPr lang="en-IN" dirty="0">
              <a:solidFill>
                <a:schemeClr val="tx1"/>
              </a:solidFill>
            </a:endParaRPr>
          </a:p>
          <a:p>
            <a:pPr fontAlgn="base"/>
            <a:r>
              <a:rPr lang="en-IN" dirty="0">
                <a:solidFill>
                  <a:schemeClr val="tx1"/>
                </a:solidFill>
              </a:rPr>
              <a:t>But GPT-4 performs poorly in cross-lingual summarization</a:t>
            </a:r>
          </a:p>
          <a:p>
            <a:pPr lvl="1" fontAlgn="base"/>
            <a:r>
              <a:rPr lang="en-IN" sz="1600" dirty="0">
                <a:solidFill>
                  <a:schemeClr val="tx1"/>
                </a:solidFill>
              </a:rPr>
              <a:t>When prompted to generate a summary in Hindi and given the English document as input, generates a mixture of English and Hindi</a:t>
            </a:r>
          </a:p>
          <a:p>
            <a:pPr lvl="1" fontAlgn="base"/>
            <a:r>
              <a:rPr lang="en-IN" sz="1600" dirty="0">
                <a:solidFill>
                  <a:schemeClr val="tx1"/>
                </a:solidFill>
              </a:rPr>
              <a:t>Even, including “Devanagari script” in the prompt does not help</a:t>
            </a:r>
          </a:p>
          <a:p>
            <a:endParaRPr lang="en-US" dirty="0">
              <a:solidFill>
                <a:schemeClr val="tx1"/>
              </a:solidFill>
            </a:endParaRPr>
          </a:p>
        </p:txBody>
      </p:sp>
    </p:spTree>
    <p:extLst>
      <p:ext uri="{BB962C8B-B14F-4D97-AF65-F5344CB8AC3E}">
        <p14:creationId xmlns:p14="http://schemas.microsoft.com/office/powerpoint/2010/main" val="3636734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26d6f4164bf_0_40"/>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Details in our papers</a:t>
            </a:r>
            <a:endParaRPr dirty="0"/>
          </a:p>
        </p:txBody>
      </p:sp>
      <p:sp>
        <p:nvSpPr>
          <p:cNvPr id="582" name="Google Shape;582;g26d6f4164bf_0_40"/>
          <p:cNvSpPr txBox="1">
            <a:spLocks noGrp="1"/>
          </p:cNvSpPr>
          <p:nvPr>
            <p:ph type="body" idx="1"/>
          </p:nvPr>
        </p:nvSpPr>
        <p:spPr>
          <a:xfrm>
            <a:off x="311700" y="847675"/>
            <a:ext cx="86331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Cambria"/>
              <a:buChar char="●"/>
            </a:pPr>
            <a:r>
              <a:rPr lang="en" sz="1600" i="1" dirty="0">
                <a:solidFill>
                  <a:schemeClr val="dk1"/>
                </a:solidFill>
                <a:latin typeface="Cambria"/>
                <a:ea typeface="Cambria"/>
                <a:cs typeface="Cambria"/>
                <a:sym typeface="Cambria"/>
              </a:rPr>
              <a:t>A comparative study of summarization algorithms applied to legal case judgements</a:t>
            </a:r>
            <a:r>
              <a:rPr lang="en" sz="1600" dirty="0">
                <a:solidFill>
                  <a:schemeClr val="dk1"/>
                </a:solidFill>
                <a:latin typeface="Cambria"/>
                <a:ea typeface="Cambria"/>
                <a:cs typeface="Cambria"/>
                <a:sym typeface="Cambria"/>
              </a:rPr>
              <a:t>, European Conference on Information Retrieval (ECIR) 2019</a:t>
            </a:r>
            <a:endParaRPr sz="1600" dirty="0">
              <a:solidFill>
                <a:schemeClr val="dk1"/>
              </a:solidFill>
              <a:latin typeface="Cambria"/>
              <a:ea typeface="Cambria"/>
              <a:cs typeface="Cambria"/>
              <a:sym typeface="Cambria"/>
            </a:endParaRPr>
          </a:p>
          <a:p>
            <a:pPr marL="457200" lvl="0" indent="0" algn="l" rtl="0">
              <a:lnSpc>
                <a:spcPct val="100000"/>
              </a:lnSpc>
              <a:spcBef>
                <a:spcPts val="0"/>
              </a:spcBef>
              <a:spcAft>
                <a:spcPts val="0"/>
              </a:spcAft>
              <a:buSzPts val="1800"/>
              <a:buNone/>
            </a:pPr>
            <a:endParaRPr sz="1600" dirty="0">
              <a:solidFill>
                <a:schemeClr val="dk1"/>
              </a:solidFill>
              <a:latin typeface="Cambria"/>
              <a:ea typeface="Cambria"/>
              <a:cs typeface="Cambria"/>
              <a:sym typeface="Cambria"/>
            </a:endParaRPr>
          </a:p>
          <a:p>
            <a:pPr marL="457200" lvl="0" indent="-342900" algn="l" rtl="0">
              <a:lnSpc>
                <a:spcPct val="100000"/>
              </a:lnSpc>
              <a:spcBef>
                <a:spcPts val="0"/>
              </a:spcBef>
              <a:spcAft>
                <a:spcPts val="0"/>
              </a:spcAft>
              <a:buClr>
                <a:schemeClr val="dk1"/>
              </a:buClr>
              <a:buSzPts val="1800"/>
              <a:buFont typeface="Cambria"/>
              <a:buChar char="●"/>
            </a:pPr>
            <a:r>
              <a:rPr lang="en" sz="1600" i="1" dirty="0">
                <a:solidFill>
                  <a:schemeClr val="dk1"/>
                </a:solidFill>
                <a:latin typeface="Cambria"/>
                <a:ea typeface="Cambria"/>
                <a:cs typeface="Cambria"/>
                <a:sym typeface="Cambria"/>
              </a:rPr>
              <a:t>Incorporating Domain Knowledge for Extractive Summarization of Legal Case Documents</a:t>
            </a:r>
            <a:r>
              <a:rPr lang="en" sz="1600" dirty="0">
                <a:solidFill>
                  <a:schemeClr val="dk1"/>
                </a:solidFill>
                <a:latin typeface="Cambria"/>
                <a:ea typeface="Cambria"/>
                <a:cs typeface="Cambria"/>
                <a:sym typeface="Cambria"/>
              </a:rPr>
              <a:t>, Int’l Conference on AI and Law (ICAIL) 2021 </a:t>
            </a:r>
            <a:r>
              <a:rPr lang="en" sz="1600" dirty="0">
                <a:solidFill>
                  <a:srgbClr val="0000FF"/>
                </a:solidFill>
                <a:latin typeface="Cambria"/>
                <a:ea typeface="Cambria"/>
                <a:cs typeface="Cambria"/>
                <a:sym typeface="Cambria"/>
              </a:rPr>
              <a:t>[Best Student Paper]</a:t>
            </a:r>
            <a:endParaRPr sz="1600" dirty="0">
              <a:solidFill>
                <a:srgbClr val="0000FF"/>
              </a:solidFill>
              <a:latin typeface="Cambria"/>
              <a:ea typeface="Cambria"/>
              <a:cs typeface="Cambria"/>
              <a:sym typeface="Cambria"/>
            </a:endParaRPr>
          </a:p>
          <a:p>
            <a:pPr marL="139700" lvl="0" indent="0" algn="l" rtl="0">
              <a:lnSpc>
                <a:spcPct val="100000"/>
              </a:lnSpc>
              <a:spcBef>
                <a:spcPts val="0"/>
              </a:spcBef>
              <a:spcAft>
                <a:spcPts val="0"/>
              </a:spcAft>
              <a:buClr>
                <a:srgbClr val="000000"/>
              </a:buClr>
              <a:buSzPts val="1400"/>
              <a:buNone/>
            </a:pPr>
            <a:endParaRPr sz="1600" dirty="0">
              <a:solidFill>
                <a:schemeClr val="dk1"/>
              </a:solidFill>
              <a:latin typeface="Cambria"/>
              <a:ea typeface="Cambria"/>
              <a:cs typeface="Cambria"/>
              <a:sym typeface="Cambria"/>
            </a:endParaRPr>
          </a:p>
          <a:p>
            <a:pPr marL="457200" lvl="0" indent="-342900" algn="l" rtl="0">
              <a:lnSpc>
                <a:spcPct val="100000"/>
              </a:lnSpc>
              <a:spcBef>
                <a:spcPts val="0"/>
              </a:spcBef>
              <a:spcAft>
                <a:spcPts val="0"/>
              </a:spcAft>
              <a:buClr>
                <a:srgbClr val="000000"/>
              </a:buClr>
              <a:buSzPts val="1800"/>
              <a:buFont typeface="Cambria"/>
              <a:buChar char="●"/>
            </a:pPr>
            <a:r>
              <a:rPr lang="en" sz="1600" i="1" dirty="0">
                <a:solidFill>
                  <a:schemeClr val="accent2"/>
                </a:solidFill>
                <a:latin typeface="Cambria"/>
                <a:ea typeface="Cambria"/>
                <a:cs typeface="Cambria"/>
                <a:sym typeface="Cambria"/>
              </a:rPr>
              <a:t>Legal Case Document Summarization: Extractive and Abstractive Methods and their Evaluation</a:t>
            </a:r>
            <a:r>
              <a:rPr lang="en" sz="1600" dirty="0">
                <a:solidFill>
                  <a:schemeClr val="accent2"/>
                </a:solidFill>
                <a:latin typeface="Cambria"/>
                <a:ea typeface="Cambria"/>
                <a:cs typeface="Cambria"/>
                <a:sym typeface="Cambria"/>
              </a:rPr>
              <a:t>, AACL-IJCNLP 2022</a:t>
            </a:r>
            <a:br>
              <a:rPr lang="en" sz="1600" dirty="0">
                <a:solidFill>
                  <a:schemeClr val="accent2"/>
                </a:solidFill>
                <a:latin typeface="Cambria"/>
                <a:ea typeface="Cambria"/>
                <a:cs typeface="Cambria"/>
                <a:sym typeface="Cambria"/>
              </a:rPr>
            </a:br>
            <a:endParaRPr sz="1600" dirty="0">
              <a:solidFill>
                <a:schemeClr val="accent2"/>
              </a:solidFill>
              <a:latin typeface="Cambria"/>
              <a:ea typeface="Cambria"/>
              <a:cs typeface="Cambria"/>
              <a:sym typeface="Cambria"/>
            </a:endParaRPr>
          </a:p>
          <a:p>
            <a:pPr marL="457200" lvl="0" indent="-342900" algn="l" rtl="0">
              <a:lnSpc>
                <a:spcPct val="100000"/>
              </a:lnSpc>
              <a:spcBef>
                <a:spcPts val="0"/>
              </a:spcBef>
              <a:spcAft>
                <a:spcPts val="0"/>
              </a:spcAft>
              <a:buClr>
                <a:schemeClr val="accent2"/>
              </a:buClr>
              <a:buSzPts val="1800"/>
              <a:buFont typeface="Cambria"/>
              <a:buChar char="●"/>
            </a:pPr>
            <a:r>
              <a:rPr lang="en" sz="1600" i="1" dirty="0">
                <a:solidFill>
                  <a:schemeClr val="accent2"/>
                </a:solidFill>
                <a:latin typeface="Cambria"/>
                <a:ea typeface="Cambria"/>
                <a:cs typeface="Cambria"/>
                <a:sym typeface="Cambria"/>
              </a:rPr>
              <a:t>How Ready are Pretrained Abstractive Models and LLMs for Legal Case Judgement Summarization?</a:t>
            </a:r>
            <a:r>
              <a:rPr lang="en" sz="1600" dirty="0">
                <a:solidFill>
                  <a:schemeClr val="accent2"/>
                </a:solidFill>
                <a:latin typeface="Cambria"/>
                <a:ea typeface="Cambria"/>
                <a:cs typeface="Cambria"/>
                <a:sym typeface="Cambria"/>
              </a:rPr>
              <a:t>, </a:t>
            </a:r>
            <a:r>
              <a:rPr lang="en" sz="1600" dirty="0" err="1">
                <a:solidFill>
                  <a:schemeClr val="accent2"/>
                </a:solidFill>
                <a:latin typeface="Cambria"/>
                <a:ea typeface="Cambria"/>
                <a:cs typeface="Cambria"/>
                <a:sym typeface="Cambria"/>
              </a:rPr>
              <a:t>LegalAIIA</a:t>
            </a:r>
            <a:r>
              <a:rPr lang="en" sz="1600" dirty="0">
                <a:solidFill>
                  <a:schemeClr val="accent2"/>
                </a:solidFill>
                <a:latin typeface="Cambria"/>
                <a:ea typeface="Cambria"/>
                <a:cs typeface="Cambria"/>
                <a:sym typeface="Cambria"/>
              </a:rPr>
              <a:t> Workshop, 2023</a:t>
            </a:r>
            <a:br>
              <a:rPr lang="en" sz="1600" dirty="0">
                <a:solidFill>
                  <a:schemeClr val="accent2"/>
                </a:solidFill>
                <a:latin typeface="Cambria"/>
                <a:ea typeface="Cambria"/>
                <a:cs typeface="Cambria"/>
                <a:sym typeface="Cambria"/>
              </a:rPr>
            </a:br>
            <a:endParaRPr lang="en" sz="1600" dirty="0">
              <a:solidFill>
                <a:schemeClr val="accent2"/>
              </a:solidFill>
              <a:latin typeface="Cambria"/>
              <a:ea typeface="Cambria"/>
              <a:cs typeface="Cambria"/>
              <a:sym typeface="Cambria"/>
            </a:endParaRPr>
          </a:p>
          <a:p>
            <a:pPr lvl="0">
              <a:lnSpc>
                <a:spcPct val="100000"/>
              </a:lnSpc>
              <a:buClr>
                <a:schemeClr val="accent2"/>
              </a:buClr>
              <a:buFont typeface="Cambria"/>
              <a:buChar char="●"/>
            </a:pPr>
            <a:r>
              <a:rPr lang="en-IN" sz="1600" i="1" dirty="0" err="1">
                <a:solidFill>
                  <a:schemeClr val="accent2"/>
                </a:solidFill>
                <a:latin typeface="Cambria"/>
                <a:ea typeface="Cambria"/>
                <a:cs typeface="Cambria"/>
                <a:sym typeface="Cambria"/>
              </a:rPr>
              <a:t>MILDSum</a:t>
            </a:r>
            <a:r>
              <a:rPr lang="en-IN" sz="1600" i="1" dirty="0">
                <a:solidFill>
                  <a:schemeClr val="accent2"/>
                </a:solidFill>
                <a:latin typeface="Cambria"/>
                <a:ea typeface="Cambria"/>
                <a:cs typeface="Cambria"/>
                <a:sym typeface="Cambria"/>
              </a:rPr>
              <a:t>: A Novel Benchmark Dataset for Multilingual Summarization of Indian Legal Case Judgments</a:t>
            </a:r>
            <a:r>
              <a:rPr lang="en-IN" sz="1600" dirty="0">
                <a:solidFill>
                  <a:schemeClr val="accent2"/>
                </a:solidFill>
                <a:latin typeface="Cambria"/>
                <a:ea typeface="Cambria"/>
                <a:cs typeface="Cambria"/>
                <a:sym typeface="Cambria"/>
              </a:rPr>
              <a:t>, EMNLP 2023</a:t>
            </a:r>
            <a:endParaRPr lang="en" sz="1600" dirty="0">
              <a:solidFill>
                <a:schemeClr val="accent2"/>
              </a:solidFill>
              <a:latin typeface="Cambria"/>
              <a:ea typeface="Cambria"/>
              <a:cs typeface="Cambria"/>
              <a:sym typeface="Cambria"/>
            </a:endParaRPr>
          </a:p>
          <a:p>
            <a:pPr marL="457200" lvl="0" indent="-342900" algn="l" rtl="0">
              <a:lnSpc>
                <a:spcPct val="100000"/>
              </a:lnSpc>
              <a:spcBef>
                <a:spcPts val="0"/>
              </a:spcBef>
              <a:spcAft>
                <a:spcPts val="0"/>
              </a:spcAft>
              <a:buClr>
                <a:schemeClr val="accent2"/>
              </a:buClr>
              <a:buSzPts val="1800"/>
              <a:buFont typeface="Cambria"/>
              <a:buChar char="●"/>
            </a:pPr>
            <a:endParaRPr sz="1600" dirty="0">
              <a:solidFill>
                <a:schemeClr val="accent2"/>
              </a:solidFill>
              <a:latin typeface="Cambria"/>
              <a:ea typeface="Cambria"/>
              <a:cs typeface="Cambria"/>
              <a:sym typeface="Cambria"/>
            </a:endParaRPr>
          </a:p>
          <a:p>
            <a:pPr marL="457200" lvl="0" indent="0" algn="l" rtl="0">
              <a:lnSpc>
                <a:spcPct val="100000"/>
              </a:lnSpc>
              <a:spcBef>
                <a:spcPts val="0"/>
              </a:spcBef>
              <a:spcAft>
                <a:spcPts val="0"/>
              </a:spcAft>
              <a:buSzPts val="1800"/>
              <a:buNone/>
            </a:pPr>
            <a:endParaRPr sz="1600" dirty="0">
              <a:solidFill>
                <a:srgbClr val="000000"/>
              </a:solidFill>
              <a:latin typeface="Cambria"/>
              <a:ea typeface="Cambria"/>
              <a:cs typeface="Cambria"/>
              <a:sym typeface="Cambria"/>
            </a:endParaRPr>
          </a:p>
          <a:p>
            <a:pPr marL="457200" lvl="0" indent="0" algn="l" rtl="0">
              <a:lnSpc>
                <a:spcPct val="100000"/>
              </a:lnSpc>
              <a:spcBef>
                <a:spcPts val="0"/>
              </a:spcBef>
              <a:spcAft>
                <a:spcPts val="0"/>
              </a:spcAft>
              <a:buSzPts val="1800"/>
              <a:buNone/>
            </a:pPr>
            <a:r>
              <a:rPr lang="en" sz="1600" dirty="0">
                <a:latin typeface="Cambria"/>
                <a:ea typeface="Cambria"/>
                <a:cs typeface="Cambria"/>
                <a:sym typeface="Cambria"/>
              </a:rPr>
              <a:t> </a:t>
            </a:r>
            <a:endParaRPr sz="1600" dirty="0">
              <a:latin typeface="Cambria"/>
              <a:ea typeface="Cambria"/>
              <a:cs typeface="Cambria"/>
              <a:sym typeface="Cambria"/>
            </a:endParaRPr>
          </a:p>
          <a:p>
            <a:pPr marL="457200" lvl="0" indent="-228600" algn="l" rtl="0">
              <a:lnSpc>
                <a:spcPct val="100000"/>
              </a:lnSpc>
              <a:spcBef>
                <a:spcPts val="0"/>
              </a:spcBef>
              <a:spcAft>
                <a:spcPts val="0"/>
              </a:spcAft>
              <a:buClr>
                <a:srgbClr val="000000"/>
              </a:buClr>
              <a:buSzPts val="1400"/>
              <a:buFont typeface="Average"/>
              <a:buNone/>
            </a:pPr>
            <a:endParaRPr sz="1600" dirty="0">
              <a:solidFill>
                <a:srgbClr val="000000"/>
              </a:solidFill>
              <a:latin typeface="Cambria"/>
              <a:ea typeface="Cambria"/>
              <a:cs typeface="Cambria"/>
              <a:sym typeface="Cambria"/>
            </a:endParaRPr>
          </a:p>
          <a:p>
            <a:pPr marL="457200" lvl="0" indent="0" algn="l" rtl="0">
              <a:lnSpc>
                <a:spcPct val="100000"/>
              </a:lnSpc>
              <a:spcBef>
                <a:spcPts val="0"/>
              </a:spcBef>
              <a:spcAft>
                <a:spcPts val="0"/>
              </a:spcAft>
              <a:buSzPts val="1800"/>
              <a:buNone/>
            </a:pPr>
            <a:endParaRPr sz="1600" dirty="0">
              <a:solidFill>
                <a:srgbClr val="000000"/>
              </a:solidFill>
              <a:latin typeface="Cambria"/>
              <a:ea typeface="Cambria"/>
              <a:cs typeface="Cambria"/>
              <a:sym typeface="Cambria"/>
            </a:endParaRPr>
          </a:p>
        </p:txBody>
      </p:sp>
      <p:sp>
        <p:nvSpPr>
          <p:cNvPr id="583" name="Google Shape;583;g26d6f4164bf_0_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52</a:t>
            </a:fld>
            <a:endParaRPr/>
          </a:p>
        </p:txBody>
      </p:sp>
      <p:sp>
        <p:nvSpPr>
          <p:cNvPr id="584" name="Google Shape;584;g26d6f4164bf_0_40"/>
          <p:cNvSpPr txBox="1"/>
          <p:nvPr/>
        </p:nvSpPr>
        <p:spPr>
          <a:xfrm>
            <a:off x="557048" y="4555931"/>
            <a:ext cx="7819800" cy="461700"/>
          </a:xfrm>
          <a:prstGeom prst="rect">
            <a:avLst/>
          </a:prstGeom>
          <a:solidFill>
            <a:srgbClr val="00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mbria"/>
                <a:ea typeface="Cambria"/>
                <a:cs typeface="Cambria"/>
                <a:sym typeface="Cambria"/>
              </a:rPr>
              <a:t>Datasets and codes: </a:t>
            </a:r>
            <a:r>
              <a:rPr lang="en" sz="1800" b="0" i="0" u="sng" strike="noStrike" cap="none">
                <a:solidFill>
                  <a:schemeClr val="lt1"/>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https://github.com/Law-AI/summarization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2"/>
          <p:cNvSpPr txBox="1">
            <a:spLocks noGrp="1"/>
          </p:cNvSpPr>
          <p:nvPr>
            <p:ph type="ctrTitle"/>
          </p:nvPr>
        </p:nvSpPr>
        <p:spPr>
          <a:xfrm>
            <a:off x="311700" y="1596594"/>
            <a:ext cx="8520600" cy="2192100"/>
          </a:xfrm>
          <a:prstGeom prst="rect">
            <a:avLst/>
          </a:prstGeom>
          <a:solidFill>
            <a:srgbClr val="073763"/>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dirty="0">
                <a:solidFill>
                  <a:srgbClr val="FFFFFF"/>
                </a:solidFill>
                <a:latin typeface="Georgia"/>
                <a:ea typeface="Georgia"/>
                <a:cs typeface="Georgia"/>
                <a:sym typeface="Georgia"/>
              </a:rPr>
              <a:t>Legal Statute Identification</a:t>
            </a:r>
            <a:br>
              <a:rPr lang="en" sz="4000" dirty="0">
                <a:solidFill>
                  <a:srgbClr val="FFFFFF"/>
                </a:solidFill>
                <a:latin typeface="Georgia"/>
                <a:ea typeface="Georgia"/>
                <a:cs typeface="Georgia"/>
                <a:sym typeface="Georgia"/>
              </a:rPr>
            </a:br>
            <a:endParaRPr sz="4000"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3082342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71900" y="1919075"/>
            <a:ext cx="3999900" cy="400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endParaRPr/>
          </a:p>
        </p:txBody>
      </p:sp>
      <p:sp>
        <p:nvSpPr>
          <p:cNvPr id="61" name="Google Shape;61;p14"/>
          <p:cNvSpPr txBox="1">
            <a:spLocks noGrp="1"/>
          </p:cNvSpPr>
          <p:nvPr>
            <p:ph type="body" idx="2"/>
          </p:nvPr>
        </p:nvSpPr>
        <p:spPr>
          <a:xfrm>
            <a:off x="4664500" y="314125"/>
            <a:ext cx="3999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Introduction</a:t>
            </a:r>
            <a:endParaRPr sz="2600" b="1"/>
          </a:p>
        </p:txBody>
      </p:sp>
      <p:pic>
        <p:nvPicPr>
          <p:cNvPr id="62" name="Google Shape;62;p14"/>
          <p:cNvPicPr preferRelativeResize="0"/>
          <p:nvPr/>
        </p:nvPicPr>
        <p:blipFill>
          <a:blip r:embed="rId3">
            <a:alphaModFix/>
          </a:blip>
          <a:stretch>
            <a:fillRect/>
          </a:stretch>
        </p:blipFill>
        <p:spPr>
          <a:xfrm>
            <a:off x="94800" y="88475"/>
            <a:ext cx="4377000" cy="4899625"/>
          </a:xfrm>
          <a:prstGeom prst="rect">
            <a:avLst/>
          </a:prstGeom>
          <a:noFill/>
          <a:ln>
            <a:noFill/>
          </a:ln>
        </p:spPr>
      </p:pic>
      <p:sp>
        <p:nvSpPr>
          <p:cNvPr id="63" name="Google Shape;63;p14"/>
          <p:cNvSpPr txBox="1">
            <a:spLocks noGrp="1"/>
          </p:cNvSpPr>
          <p:nvPr>
            <p:ph type="body" idx="2"/>
          </p:nvPr>
        </p:nvSpPr>
        <p:spPr>
          <a:xfrm>
            <a:off x="4664500" y="1139600"/>
            <a:ext cx="3999900" cy="3626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800" b="1"/>
              <a:t>Legal Statute</a:t>
            </a:r>
            <a:endParaRPr sz="1800" b="1"/>
          </a:p>
          <a:p>
            <a:pPr marL="0" lvl="0" indent="0" algn="l" rtl="0">
              <a:spcBef>
                <a:spcPts val="1200"/>
              </a:spcBef>
              <a:spcAft>
                <a:spcPts val="0"/>
              </a:spcAft>
              <a:buNone/>
            </a:pPr>
            <a:r>
              <a:rPr lang="en" sz="1800"/>
              <a:t>A codified article of law, enacted by the Legislature</a:t>
            </a:r>
            <a:endParaRPr sz="1800"/>
          </a:p>
          <a:p>
            <a:pPr marL="0" lvl="0" indent="0" algn="l" rtl="0">
              <a:spcBef>
                <a:spcPts val="1200"/>
              </a:spcBef>
              <a:spcAft>
                <a:spcPts val="0"/>
              </a:spcAft>
              <a:buNone/>
            </a:pPr>
            <a:endParaRPr sz="1800" b="1"/>
          </a:p>
          <a:p>
            <a:pPr marL="0" lvl="0" indent="0" algn="l" rtl="0">
              <a:spcBef>
                <a:spcPts val="1200"/>
              </a:spcBef>
              <a:spcAft>
                <a:spcPts val="0"/>
              </a:spcAft>
              <a:buNone/>
            </a:pPr>
            <a:r>
              <a:rPr lang="en" sz="1800" b="1"/>
              <a:t>Examples</a:t>
            </a:r>
            <a:endParaRPr sz="1800" b="1"/>
          </a:p>
          <a:p>
            <a:pPr marL="0" lvl="0" indent="0" algn="l" rtl="0">
              <a:spcBef>
                <a:spcPts val="1200"/>
              </a:spcBef>
              <a:spcAft>
                <a:spcPts val="0"/>
              </a:spcAft>
              <a:buNone/>
            </a:pPr>
            <a:r>
              <a:rPr lang="en" sz="1800"/>
              <a:t>Indian Penal Code (IPC)</a:t>
            </a:r>
            <a:endParaRPr sz="1800"/>
          </a:p>
          <a:p>
            <a:pPr marL="0" lvl="0" indent="0" algn="l" rtl="0">
              <a:spcBef>
                <a:spcPts val="0"/>
              </a:spcBef>
              <a:spcAft>
                <a:spcPts val="0"/>
              </a:spcAft>
              <a:buNone/>
            </a:pPr>
            <a:r>
              <a:rPr lang="en" sz="1800"/>
              <a:t>Dowry Act</a:t>
            </a:r>
            <a:endParaRPr sz="1800"/>
          </a:p>
          <a:p>
            <a:pPr marL="0" lvl="0" indent="0" algn="l" rtl="0">
              <a:spcBef>
                <a:spcPts val="0"/>
              </a:spcBef>
              <a:spcAft>
                <a:spcPts val="0"/>
              </a:spcAft>
              <a:buNone/>
            </a:pPr>
            <a:r>
              <a:rPr lang="en" sz="1800"/>
              <a:t>Sec. 376, 228A, 498A, 120B of IPC</a:t>
            </a:r>
            <a:endParaRPr sz="1800"/>
          </a:p>
          <a:p>
            <a:pPr marL="0" lvl="0" indent="0" algn="l" rtl="0">
              <a:spcBef>
                <a:spcPts val="0"/>
              </a:spcBef>
              <a:spcAft>
                <a:spcPts val="1200"/>
              </a:spcAft>
              <a:buNone/>
            </a:pPr>
            <a:r>
              <a:rPr lang="en" sz="1800"/>
              <a:t>Sec. 3, 4 of Dowry Act</a:t>
            </a:r>
            <a:endParaRPr sz="1800"/>
          </a:p>
        </p:txBody>
      </p:sp>
      <p:sp>
        <p:nvSpPr>
          <p:cNvPr id="64" name="Google Shape;64;p14"/>
          <p:cNvSpPr/>
          <p:nvPr/>
        </p:nvSpPr>
        <p:spPr>
          <a:xfrm>
            <a:off x="1528450" y="1444400"/>
            <a:ext cx="1438200" cy="40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4"/>
          <p:cNvSpPr/>
          <p:nvPr/>
        </p:nvSpPr>
        <p:spPr>
          <a:xfrm>
            <a:off x="3033600" y="1701575"/>
            <a:ext cx="1438200" cy="40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14"/>
          <p:cNvSpPr/>
          <p:nvPr/>
        </p:nvSpPr>
        <p:spPr>
          <a:xfrm>
            <a:off x="3423925" y="3692300"/>
            <a:ext cx="1047900" cy="886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4260963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109225" y="141300"/>
            <a:ext cx="4314900" cy="46131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i="1">
                <a:solidFill>
                  <a:srgbClr val="737373"/>
                </a:solidFill>
                <a:latin typeface="Open Sans"/>
                <a:ea typeface="Open Sans"/>
                <a:cs typeface="Open Sans"/>
                <a:sym typeface="Open Sans"/>
              </a:rPr>
              <a:t>“…On the fateful day at about 9.30 a.m. deceased accompanied by Mansingh (PW 4) and Gulabsingh (PW 7) was going from his village Talod to Alote. The accused persons were hiding behind bushes on the road near village Gharola. They were armed with lathies and farsies. When the deceased and the aforesaid two persons reached near the Khakhra, the respondents surrounded them and started attacking the deceased with weapons with which they were armed. His nose was cut. PWs. 4 and 7 tried to intervene, but they were also attacked by the accused persons as a result of which they also received injuries. The two witness rushed to the police station where PW 4 lodged the FIR (Exhibit P-10). The deceased in injured condition was taken to the hospital, and later he succumbed to the injuries. Post-mortem was conducted and large number of injuries were found on his body…”</a:t>
            </a:r>
            <a:endParaRPr sz="1700" i="1">
              <a:latin typeface="Open Sans"/>
              <a:ea typeface="Open Sans"/>
              <a:cs typeface="Open Sans"/>
              <a:sym typeface="Open Sans"/>
            </a:endParaRPr>
          </a:p>
        </p:txBody>
      </p:sp>
      <p:sp>
        <p:nvSpPr>
          <p:cNvPr id="72" name="Google Shape;72;p15"/>
          <p:cNvSpPr txBox="1">
            <a:spLocks noGrp="1"/>
          </p:cNvSpPr>
          <p:nvPr>
            <p:ph type="body" idx="2"/>
          </p:nvPr>
        </p:nvSpPr>
        <p:spPr>
          <a:xfrm>
            <a:off x="4664500" y="314125"/>
            <a:ext cx="3999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Introduction</a:t>
            </a:r>
            <a:endParaRPr sz="2600" b="1"/>
          </a:p>
        </p:txBody>
      </p:sp>
      <p:sp>
        <p:nvSpPr>
          <p:cNvPr id="73" name="Google Shape;73;p15"/>
          <p:cNvSpPr txBox="1">
            <a:spLocks noGrp="1"/>
          </p:cNvSpPr>
          <p:nvPr>
            <p:ph type="body" idx="2"/>
          </p:nvPr>
        </p:nvSpPr>
        <p:spPr>
          <a:xfrm>
            <a:off x="4664500" y="1888325"/>
            <a:ext cx="3999900" cy="1571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800" b="1"/>
              <a:t>Legal Facts / Evidence</a:t>
            </a:r>
            <a:endParaRPr sz="1800" b="1"/>
          </a:p>
          <a:p>
            <a:pPr marL="0" lvl="0" indent="0" algn="l" rtl="0">
              <a:spcBef>
                <a:spcPts val="1200"/>
              </a:spcBef>
              <a:spcAft>
                <a:spcPts val="1200"/>
              </a:spcAft>
              <a:buNone/>
            </a:pPr>
            <a:r>
              <a:rPr lang="en" sz="1800"/>
              <a:t>What actually happened at the scene of the crime, as narrated by witnesses / complainant</a:t>
            </a:r>
            <a:endParaRPr sz="1800"/>
          </a:p>
        </p:txBody>
      </p:sp>
    </p:spTree>
    <p:extLst>
      <p:ext uri="{BB962C8B-B14F-4D97-AF65-F5344CB8AC3E}">
        <p14:creationId xmlns:p14="http://schemas.microsoft.com/office/powerpoint/2010/main" val="1095659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109225" y="141300"/>
            <a:ext cx="4314900" cy="4798206"/>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i="1" dirty="0">
                <a:solidFill>
                  <a:srgbClr val="737373"/>
                </a:solidFill>
                <a:latin typeface="Open Sans"/>
                <a:ea typeface="Open Sans"/>
                <a:cs typeface="Open Sans"/>
                <a:sym typeface="Open Sans"/>
              </a:rPr>
              <a:t>“…On the fateful day at about 9.30 a.m. deceased accompanied by </a:t>
            </a:r>
            <a:r>
              <a:rPr lang="en" i="1" dirty="0" err="1">
                <a:solidFill>
                  <a:srgbClr val="737373"/>
                </a:solidFill>
                <a:latin typeface="Open Sans"/>
                <a:ea typeface="Open Sans"/>
                <a:cs typeface="Open Sans"/>
                <a:sym typeface="Open Sans"/>
              </a:rPr>
              <a:t>Mansingh</a:t>
            </a:r>
            <a:r>
              <a:rPr lang="en" i="1" dirty="0">
                <a:solidFill>
                  <a:srgbClr val="737373"/>
                </a:solidFill>
                <a:latin typeface="Open Sans"/>
                <a:ea typeface="Open Sans"/>
                <a:cs typeface="Open Sans"/>
                <a:sym typeface="Open Sans"/>
              </a:rPr>
              <a:t> (PW 4) and </a:t>
            </a:r>
            <a:r>
              <a:rPr lang="en" i="1" dirty="0" err="1">
                <a:solidFill>
                  <a:srgbClr val="737373"/>
                </a:solidFill>
                <a:latin typeface="Open Sans"/>
                <a:ea typeface="Open Sans"/>
                <a:cs typeface="Open Sans"/>
                <a:sym typeface="Open Sans"/>
              </a:rPr>
              <a:t>Gulabsingh</a:t>
            </a:r>
            <a:r>
              <a:rPr lang="en" i="1" dirty="0">
                <a:solidFill>
                  <a:srgbClr val="737373"/>
                </a:solidFill>
                <a:latin typeface="Open Sans"/>
                <a:ea typeface="Open Sans"/>
                <a:cs typeface="Open Sans"/>
                <a:sym typeface="Open Sans"/>
              </a:rPr>
              <a:t> (PW 7) was going from his village </a:t>
            </a:r>
            <a:r>
              <a:rPr lang="en" i="1" dirty="0" err="1">
                <a:solidFill>
                  <a:srgbClr val="737373"/>
                </a:solidFill>
                <a:latin typeface="Open Sans"/>
                <a:ea typeface="Open Sans"/>
                <a:cs typeface="Open Sans"/>
                <a:sym typeface="Open Sans"/>
              </a:rPr>
              <a:t>Talod</a:t>
            </a:r>
            <a:r>
              <a:rPr lang="en" i="1" dirty="0">
                <a:solidFill>
                  <a:srgbClr val="737373"/>
                </a:solidFill>
                <a:latin typeface="Open Sans"/>
                <a:ea typeface="Open Sans"/>
                <a:cs typeface="Open Sans"/>
                <a:sym typeface="Open Sans"/>
              </a:rPr>
              <a:t> to </a:t>
            </a:r>
            <a:r>
              <a:rPr lang="en" i="1" dirty="0" err="1">
                <a:solidFill>
                  <a:srgbClr val="737373"/>
                </a:solidFill>
                <a:latin typeface="Open Sans"/>
                <a:ea typeface="Open Sans"/>
                <a:cs typeface="Open Sans"/>
                <a:sym typeface="Open Sans"/>
              </a:rPr>
              <a:t>Alote</a:t>
            </a:r>
            <a:r>
              <a:rPr lang="en" i="1" dirty="0">
                <a:solidFill>
                  <a:srgbClr val="737373"/>
                </a:solidFill>
                <a:latin typeface="Open Sans"/>
                <a:ea typeface="Open Sans"/>
                <a:cs typeface="Open Sans"/>
                <a:sym typeface="Open Sans"/>
              </a:rPr>
              <a:t>. The accused persons were hiding behind bushes on the road near village </a:t>
            </a:r>
            <a:r>
              <a:rPr lang="en" i="1" dirty="0" err="1">
                <a:solidFill>
                  <a:srgbClr val="737373"/>
                </a:solidFill>
                <a:latin typeface="Open Sans"/>
                <a:ea typeface="Open Sans"/>
                <a:cs typeface="Open Sans"/>
                <a:sym typeface="Open Sans"/>
              </a:rPr>
              <a:t>Gharola</a:t>
            </a:r>
            <a:r>
              <a:rPr lang="en" i="1" dirty="0">
                <a:solidFill>
                  <a:srgbClr val="737373"/>
                </a:solidFill>
                <a:latin typeface="Open Sans"/>
                <a:ea typeface="Open Sans"/>
                <a:cs typeface="Open Sans"/>
                <a:sym typeface="Open Sans"/>
              </a:rPr>
              <a:t>. </a:t>
            </a:r>
            <a:r>
              <a:rPr lang="en" b="1" i="1" dirty="0">
                <a:solidFill>
                  <a:schemeClr val="bg1"/>
                </a:solidFill>
                <a:highlight>
                  <a:srgbClr val="F6B26B"/>
                </a:highlight>
                <a:latin typeface="Open Sans"/>
                <a:ea typeface="Open Sans"/>
                <a:cs typeface="Open Sans"/>
                <a:sym typeface="Open Sans"/>
              </a:rPr>
              <a:t>They were armed with </a:t>
            </a:r>
            <a:r>
              <a:rPr lang="en" b="1" i="1" dirty="0" err="1">
                <a:solidFill>
                  <a:schemeClr val="bg1"/>
                </a:solidFill>
                <a:highlight>
                  <a:srgbClr val="F6B26B"/>
                </a:highlight>
                <a:latin typeface="Open Sans"/>
                <a:ea typeface="Open Sans"/>
                <a:cs typeface="Open Sans"/>
                <a:sym typeface="Open Sans"/>
              </a:rPr>
              <a:t>lathies</a:t>
            </a:r>
            <a:r>
              <a:rPr lang="en" b="1" i="1" dirty="0">
                <a:solidFill>
                  <a:schemeClr val="bg1"/>
                </a:solidFill>
                <a:highlight>
                  <a:srgbClr val="F6B26B"/>
                </a:highlight>
                <a:latin typeface="Open Sans"/>
                <a:ea typeface="Open Sans"/>
                <a:cs typeface="Open Sans"/>
                <a:sym typeface="Open Sans"/>
              </a:rPr>
              <a:t> and </a:t>
            </a:r>
            <a:r>
              <a:rPr lang="en" b="1" i="1" dirty="0" err="1">
                <a:solidFill>
                  <a:schemeClr val="bg1"/>
                </a:solidFill>
                <a:highlight>
                  <a:srgbClr val="F6B26B"/>
                </a:highlight>
                <a:latin typeface="Open Sans"/>
                <a:ea typeface="Open Sans"/>
                <a:cs typeface="Open Sans"/>
                <a:sym typeface="Open Sans"/>
              </a:rPr>
              <a:t>farsies</a:t>
            </a:r>
            <a:r>
              <a:rPr lang="en" b="1" i="1" dirty="0">
                <a:solidFill>
                  <a:schemeClr val="bg1"/>
                </a:solidFill>
                <a:highlight>
                  <a:srgbClr val="F6B26B"/>
                </a:highlight>
                <a:latin typeface="Open Sans"/>
                <a:ea typeface="Open Sans"/>
                <a:cs typeface="Open Sans"/>
                <a:sym typeface="Open Sans"/>
              </a:rPr>
              <a:t>. When the deceased and the aforesaid two persons reached near the Khakhra, the respondents surrounded them and started attacking the deceased with weapons with which they were armed. His nose was cut.</a:t>
            </a:r>
            <a:r>
              <a:rPr lang="en" b="1" i="1" dirty="0">
                <a:solidFill>
                  <a:srgbClr val="737373"/>
                </a:solidFill>
                <a:highlight>
                  <a:srgbClr val="F6B26B"/>
                </a:highlight>
                <a:latin typeface="Open Sans"/>
                <a:ea typeface="Open Sans"/>
                <a:cs typeface="Open Sans"/>
                <a:sym typeface="Open Sans"/>
              </a:rPr>
              <a:t> </a:t>
            </a:r>
            <a:r>
              <a:rPr lang="en" i="1" dirty="0">
                <a:solidFill>
                  <a:srgbClr val="737373"/>
                </a:solidFill>
                <a:latin typeface="Open Sans"/>
                <a:ea typeface="Open Sans"/>
                <a:cs typeface="Open Sans"/>
                <a:sym typeface="Open Sans"/>
              </a:rPr>
              <a:t>PWs. 4 and 7 tried to intervene, but they were also attacked by the accused persons as a result of which they also received injuries. The two witness rushed to the police station where PW 4 lodged the FIR (Exhibit P-10). The deceased in injured condition was taken to the hospital, and later he succumbed to the injuries. Post-mortem was conducted and large number of injuries were found on his body…”</a:t>
            </a:r>
            <a:endParaRPr sz="1700" i="1" dirty="0">
              <a:latin typeface="Open Sans"/>
              <a:ea typeface="Open Sans"/>
              <a:cs typeface="Open Sans"/>
              <a:sym typeface="Open Sans"/>
            </a:endParaRPr>
          </a:p>
        </p:txBody>
      </p:sp>
      <p:sp>
        <p:nvSpPr>
          <p:cNvPr id="79" name="Google Shape;79;p16"/>
          <p:cNvSpPr txBox="1">
            <a:spLocks noGrp="1"/>
          </p:cNvSpPr>
          <p:nvPr>
            <p:ph type="body" idx="2"/>
          </p:nvPr>
        </p:nvSpPr>
        <p:spPr>
          <a:xfrm>
            <a:off x="4664500" y="314125"/>
            <a:ext cx="3999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Introduction</a:t>
            </a:r>
            <a:endParaRPr sz="2600" b="1"/>
          </a:p>
        </p:txBody>
      </p:sp>
      <p:sp>
        <p:nvSpPr>
          <p:cNvPr id="80" name="Google Shape;80;p16"/>
          <p:cNvSpPr txBox="1">
            <a:spLocks noGrp="1"/>
          </p:cNvSpPr>
          <p:nvPr>
            <p:ph type="body" idx="2"/>
          </p:nvPr>
        </p:nvSpPr>
        <p:spPr>
          <a:xfrm>
            <a:off x="4664500" y="1888325"/>
            <a:ext cx="3999900" cy="1252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800" b="1"/>
              <a:t>Legal Statute Identification</a:t>
            </a:r>
            <a:endParaRPr sz="1800" b="1"/>
          </a:p>
          <a:p>
            <a:pPr marL="0" lvl="0" indent="0" algn="l" rtl="0">
              <a:spcBef>
                <a:spcPts val="1200"/>
              </a:spcBef>
              <a:spcAft>
                <a:spcPts val="1200"/>
              </a:spcAft>
              <a:buNone/>
            </a:pPr>
            <a:r>
              <a:rPr lang="en" sz="1800"/>
              <a:t>Given the facts of the situation, identify the legal statutes which apply</a:t>
            </a:r>
            <a:endParaRPr sz="1800"/>
          </a:p>
        </p:txBody>
      </p:sp>
      <p:sp>
        <p:nvSpPr>
          <p:cNvPr id="81" name="Google Shape;81;p16"/>
          <p:cNvSpPr txBox="1">
            <a:spLocks noGrp="1"/>
          </p:cNvSpPr>
          <p:nvPr>
            <p:ph type="body" idx="2"/>
          </p:nvPr>
        </p:nvSpPr>
        <p:spPr>
          <a:xfrm>
            <a:off x="4664500" y="3564725"/>
            <a:ext cx="3999900" cy="1465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b="1" i="1">
                <a:highlight>
                  <a:srgbClr val="F6B26B"/>
                </a:highlight>
                <a:latin typeface="Open Sans"/>
                <a:ea typeface="Open Sans"/>
                <a:cs typeface="Open Sans"/>
                <a:sym typeface="Open Sans"/>
              </a:rPr>
              <a:t>Section 324 of the Indian Penal Code:</a:t>
            </a:r>
            <a:r>
              <a:rPr lang="en" sz="1600" b="1">
                <a:highlight>
                  <a:srgbClr val="F6B26B"/>
                </a:highlight>
                <a:latin typeface="Open Sans"/>
                <a:ea typeface="Open Sans"/>
                <a:cs typeface="Open Sans"/>
                <a:sym typeface="Open Sans"/>
              </a:rPr>
              <a:t> Voluntarily Causing Hurt using Dangerous Weapons or Means</a:t>
            </a:r>
            <a:endParaRPr sz="1600" b="1">
              <a:highlight>
                <a:srgbClr val="F6B26B"/>
              </a:highlight>
              <a:latin typeface="Open Sans"/>
              <a:ea typeface="Open Sans"/>
              <a:cs typeface="Open Sans"/>
              <a:sym typeface="Open Sans"/>
            </a:endParaRPr>
          </a:p>
          <a:p>
            <a:pPr marL="0" lvl="0" indent="0" algn="l" rtl="0">
              <a:spcBef>
                <a:spcPts val="1200"/>
              </a:spcBef>
              <a:spcAft>
                <a:spcPts val="1200"/>
              </a:spcAft>
              <a:buNone/>
            </a:pPr>
            <a:endParaRPr sz="1800" b="1"/>
          </a:p>
        </p:txBody>
      </p:sp>
    </p:spTree>
    <p:extLst>
      <p:ext uri="{BB962C8B-B14F-4D97-AF65-F5344CB8AC3E}">
        <p14:creationId xmlns:p14="http://schemas.microsoft.com/office/powerpoint/2010/main" val="4018944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109225" y="141300"/>
            <a:ext cx="4314900" cy="4798206"/>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i="1" dirty="0">
                <a:solidFill>
                  <a:srgbClr val="737373"/>
                </a:solidFill>
                <a:latin typeface="Open Sans"/>
                <a:ea typeface="Open Sans"/>
                <a:cs typeface="Open Sans"/>
                <a:sym typeface="Open Sans"/>
              </a:rPr>
              <a:t>“…On the fateful day at about 9.30 a.m. deceased accompanied by </a:t>
            </a:r>
            <a:r>
              <a:rPr lang="en" i="1" dirty="0" err="1">
                <a:solidFill>
                  <a:srgbClr val="737373"/>
                </a:solidFill>
                <a:latin typeface="Open Sans"/>
                <a:ea typeface="Open Sans"/>
                <a:cs typeface="Open Sans"/>
                <a:sym typeface="Open Sans"/>
              </a:rPr>
              <a:t>Mansingh</a:t>
            </a:r>
            <a:r>
              <a:rPr lang="en" i="1" dirty="0">
                <a:solidFill>
                  <a:srgbClr val="737373"/>
                </a:solidFill>
                <a:latin typeface="Open Sans"/>
                <a:ea typeface="Open Sans"/>
                <a:cs typeface="Open Sans"/>
                <a:sym typeface="Open Sans"/>
              </a:rPr>
              <a:t> (PW 4) and </a:t>
            </a:r>
            <a:r>
              <a:rPr lang="en" i="1" dirty="0" err="1">
                <a:solidFill>
                  <a:srgbClr val="737373"/>
                </a:solidFill>
                <a:latin typeface="Open Sans"/>
                <a:ea typeface="Open Sans"/>
                <a:cs typeface="Open Sans"/>
                <a:sym typeface="Open Sans"/>
              </a:rPr>
              <a:t>Gulabsingh</a:t>
            </a:r>
            <a:r>
              <a:rPr lang="en" i="1" dirty="0">
                <a:solidFill>
                  <a:srgbClr val="737373"/>
                </a:solidFill>
                <a:latin typeface="Open Sans"/>
                <a:ea typeface="Open Sans"/>
                <a:cs typeface="Open Sans"/>
                <a:sym typeface="Open Sans"/>
              </a:rPr>
              <a:t> (PW 7) was going from his village </a:t>
            </a:r>
            <a:r>
              <a:rPr lang="en" i="1" dirty="0" err="1">
                <a:solidFill>
                  <a:srgbClr val="737373"/>
                </a:solidFill>
                <a:latin typeface="Open Sans"/>
                <a:ea typeface="Open Sans"/>
                <a:cs typeface="Open Sans"/>
                <a:sym typeface="Open Sans"/>
              </a:rPr>
              <a:t>Talod</a:t>
            </a:r>
            <a:r>
              <a:rPr lang="en" i="1" dirty="0">
                <a:solidFill>
                  <a:srgbClr val="737373"/>
                </a:solidFill>
                <a:latin typeface="Open Sans"/>
                <a:ea typeface="Open Sans"/>
                <a:cs typeface="Open Sans"/>
                <a:sym typeface="Open Sans"/>
              </a:rPr>
              <a:t> to </a:t>
            </a:r>
            <a:r>
              <a:rPr lang="en" i="1" dirty="0" err="1">
                <a:solidFill>
                  <a:srgbClr val="737373"/>
                </a:solidFill>
                <a:latin typeface="Open Sans"/>
                <a:ea typeface="Open Sans"/>
                <a:cs typeface="Open Sans"/>
                <a:sym typeface="Open Sans"/>
              </a:rPr>
              <a:t>Alote</a:t>
            </a:r>
            <a:r>
              <a:rPr lang="en" i="1" dirty="0">
                <a:solidFill>
                  <a:srgbClr val="737373"/>
                </a:solidFill>
                <a:latin typeface="Open Sans"/>
                <a:ea typeface="Open Sans"/>
                <a:cs typeface="Open Sans"/>
                <a:sym typeface="Open Sans"/>
              </a:rPr>
              <a:t>. The accused persons were hiding behind bushes on the road near village </a:t>
            </a:r>
            <a:r>
              <a:rPr lang="en" i="1" dirty="0" err="1">
                <a:solidFill>
                  <a:srgbClr val="737373"/>
                </a:solidFill>
                <a:latin typeface="Open Sans"/>
                <a:ea typeface="Open Sans"/>
                <a:cs typeface="Open Sans"/>
                <a:sym typeface="Open Sans"/>
              </a:rPr>
              <a:t>Gharola</a:t>
            </a:r>
            <a:r>
              <a:rPr lang="en" i="1" dirty="0">
                <a:solidFill>
                  <a:srgbClr val="737373"/>
                </a:solidFill>
                <a:latin typeface="Open Sans"/>
                <a:ea typeface="Open Sans"/>
                <a:cs typeface="Open Sans"/>
                <a:sym typeface="Open Sans"/>
              </a:rPr>
              <a:t>. They were armed with </a:t>
            </a:r>
            <a:r>
              <a:rPr lang="en" i="1" dirty="0" err="1">
                <a:solidFill>
                  <a:srgbClr val="737373"/>
                </a:solidFill>
                <a:latin typeface="Open Sans"/>
                <a:ea typeface="Open Sans"/>
                <a:cs typeface="Open Sans"/>
                <a:sym typeface="Open Sans"/>
              </a:rPr>
              <a:t>lathies</a:t>
            </a:r>
            <a:r>
              <a:rPr lang="en" i="1" dirty="0">
                <a:solidFill>
                  <a:srgbClr val="737373"/>
                </a:solidFill>
                <a:latin typeface="Open Sans"/>
                <a:ea typeface="Open Sans"/>
                <a:cs typeface="Open Sans"/>
                <a:sym typeface="Open Sans"/>
              </a:rPr>
              <a:t> and </a:t>
            </a:r>
            <a:r>
              <a:rPr lang="en" i="1" dirty="0" err="1">
                <a:solidFill>
                  <a:srgbClr val="737373"/>
                </a:solidFill>
                <a:latin typeface="Open Sans"/>
                <a:ea typeface="Open Sans"/>
                <a:cs typeface="Open Sans"/>
                <a:sym typeface="Open Sans"/>
              </a:rPr>
              <a:t>farsies</a:t>
            </a:r>
            <a:r>
              <a:rPr lang="en" i="1" dirty="0">
                <a:solidFill>
                  <a:srgbClr val="737373"/>
                </a:solidFill>
                <a:latin typeface="Open Sans"/>
                <a:ea typeface="Open Sans"/>
                <a:cs typeface="Open Sans"/>
                <a:sym typeface="Open Sans"/>
              </a:rPr>
              <a:t>. When the deceased and the aforesaid two persons reached near the Khakhra, the respondents surrounded them and started attacking the deceased with weapons with which they were armed. His nose was cut. PWs. 4 and 7 tried to intervene, but they were also attacked by the accused persons as a result of which they also received injuries. The two witness rushed to the police station where PW 4 lodged the FIR (Exhibit P-10). </a:t>
            </a:r>
            <a:r>
              <a:rPr lang="en" b="1" i="1" dirty="0">
                <a:solidFill>
                  <a:schemeClr val="bg1"/>
                </a:solidFill>
                <a:highlight>
                  <a:srgbClr val="9FC5E8"/>
                </a:highlight>
                <a:latin typeface="Open Sans"/>
                <a:ea typeface="Open Sans"/>
                <a:cs typeface="Open Sans"/>
                <a:sym typeface="Open Sans"/>
              </a:rPr>
              <a:t>The deceased in injured condition was taken to the hospital, and later he succumbed to the injuries. Post-mortem was conducted and large number of injuries were found on his body…</a:t>
            </a:r>
            <a:r>
              <a:rPr lang="en" i="1" dirty="0">
                <a:solidFill>
                  <a:srgbClr val="737373"/>
                </a:solidFill>
                <a:latin typeface="Open Sans"/>
                <a:ea typeface="Open Sans"/>
                <a:cs typeface="Open Sans"/>
                <a:sym typeface="Open Sans"/>
              </a:rPr>
              <a:t>”</a:t>
            </a:r>
            <a:endParaRPr sz="1700" i="1" dirty="0">
              <a:latin typeface="Open Sans"/>
              <a:ea typeface="Open Sans"/>
              <a:cs typeface="Open Sans"/>
              <a:sym typeface="Open Sans"/>
            </a:endParaRPr>
          </a:p>
        </p:txBody>
      </p:sp>
      <p:sp>
        <p:nvSpPr>
          <p:cNvPr id="87" name="Google Shape;87;p17"/>
          <p:cNvSpPr txBox="1">
            <a:spLocks noGrp="1"/>
          </p:cNvSpPr>
          <p:nvPr>
            <p:ph type="body" idx="2"/>
          </p:nvPr>
        </p:nvSpPr>
        <p:spPr>
          <a:xfrm>
            <a:off x="4664500" y="314125"/>
            <a:ext cx="3999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Introduction</a:t>
            </a:r>
            <a:endParaRPr sz="2600" b="1"/>
          </a:p>
        </p:txBody>
      </p:sp>
      <p:sp>
        <p:nvSpPr>
          <p:cNvPr id="88" name="Google Shape;88;p17"/>
          <p:cNvSpPr txBox="1">
            <a:spLocks noGrp="1"/>
          </p:cNvSpPr>
          <p:nvPr>
            <p:ph type="body" idx="2"/>
          </p:nvPr>
        </p:nvSpPr>
        <p:spPr>
          <a:xfrm>
            <a:off x="4664500" y="1888325"/>
            <a:ext cx="3999900" cy="1252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800" b="1"/>
              <a:t>Legal Statute Identification</a:t>
            </a:r>
            <a:endParaRPr sz="1800" b="1"/>
          </a:p>
          <a:p>
            <a:pPr marL="0" lvl="0" indent="0" algn="l" rtl="0">
              <a:spcBef>
                <a:spcPts val="1200"/>
              </a:spcBef>
              <a:spcAft>
                <a:spcPts val="1200"/>
              </a:spcAft>
              <a:buNone/>
            </a:pPr>
            <a:r>
              <a:rPr lang="en" sz="1800"/>
              <a:t>Given the facts of the situation, identify the legal statutes which apply</a:t>
            </a:r>
            <a:endParaRPr sz="1800"/>
          </a:p>
        </p:txBody>
      </p:sp>
      <p:sp>
        <p:nvSpPr>
          <p:cNvPr id="89" name="Google Shape;89;p17"/>
          <p:cNvSpPr txBox="1">
            <a:spLocks noGrp="1"/>
          </p:cNvSpPr>
          <p:nvPr>
            <p:ph type="body" idx="2"/>
          </p:nvPr>
        </p:nvSpPr>
        <p:spPr>
          <a:xfrm>
            <a:off x="4664500" y="3564725"/>
            <a:ext cx="3999900" cy="1619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600" b="1" i="1">
                <a:highlight>
                  <a:srgbClr val="9FC5E8"/>
                </a:highlight>
                <a:latin typeface="Open Sans"/>
                <a:ea typeface="Open Sans"/>
                <a:cs typeface="Open Sans"/>
                <a:sym typeface="Open Sans"/>
              </a:rPr>
              <a:t>Section 302 of the Indian Penal Code:</a:t>
            </a:r>
            <a:r>
              <a:rPr lang="en" sz="1600" b="1">
                <a:highlight>
                  <a:srgbClr val="9FC5E8"/>
                </a:highlight>
                <a:latin typeface="Open Sans"/>
                <a:ea typeface="Open Sans"/>
                <a:cs typeface="Open Sans"/>
                <a:sym typeface="Open Sans"/>
              </a:rPr>
              <a:t> Punishment for Murder</a:t>
            </a:r>
            <a:endParaRPr sz="1600" b="1">
              <a:highlight>
                <a:srgbClr val="9FC5E8"/>
              </a:highlight>
              <a:latin typeface="Open Sans"/>
              <a:ea typeface="Open Sans"/>
              <a:cs typeface="Open Sans"/>
              <a:sym typeface="Open Sans"/>
            </a:endParaRPr>
          </a:p>
          <a:p>
            <a:pPr marL="0" lvl="0" indent="0" algn="l" rtl="0">
              <a:spcBef>
                <a:spcPts val="1200"/>
              </a:spcBef>
              <a:spcAft>
                <a:spcPts val="0"/>
              </a:spcAft>
              <a:buNone/>
            </a:pPr>
            <a:endParaRPr sz="1600" b="1">
              <a:highlight>
                <a:srgbClr val="F6B26B"/>
              </a:highlight>
              <a:latin typeface="Open Sans"/>
              <a:ea typeface="Open Sans"/>
              <a:cs typeface="Open Sans"/>
              <a:sym typeface="Open Sans"/>
            </a:endParaRPr>
          </a:p>
          <a:p>
            <a:pPr marL="0" lvl="0" indent="0" algn="l" rtl="0">
              <a:spcBef>
                <a:spcPts val="1200"/>
              </a:spcBef>
              <a:spcAft>
                <a:spcPts val="1200"/>
              </a:spcAft>
              <a:buNone/>
            </a:pPr>
            <a:endParaRPr sz="1800" b="1"/>
          </a:p>
        </p:txBody>
      </p:sp>
    </p:spTree>
    <p:extLst>
      <p:ext uri="{BB962C8B-B14F-4D97-AF65-F5344CB8AC3E}">
        <p14:creationId xmlns:p14="http://schemas.microsoft.com/office/powerpoint/2010/main" val="3130246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118750" y="1102175"/>
            <a:ext cx="4314900" cy="3287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Open Sans"/>
                <a:ea typeface="Open Sans"/>
                <a:cs typeface="Open Sans"/>
                <a:sym typeface="Open Sans"/>
              </a:rPr>
              <a:t>(ID)</a:t>
            </a:r>
            <a:endParaRPr sz="1600" b="1">
              <a:latin typeface="Open Sans"/>
              <a:ea typeface="Open Sans"/>
              <a:cs typeface="Open Sans"/>
              <a:sym typeface="Open Sans"/>
            </a:endParaRPr>
          </a:p>
          <a:p>
            <a:pPr marL="0" lvl="0" indent="0" algn="l" rtl="0">
              <a:spcBef>
                <a:spcPts val="0"/>
              </a:spcBef>
              <a:spcAft>
                <a:spcPts val="0"/>
              </a:spcAft>
              <a:buNone/>
            </a:pPr>
            <a:r>
              <a:rPr lang="en" sz="1600" b="1" i="1">
                <a:latin typeface="Open Sans"/>
                <a:ea typeface="Open Sans"/>
                <a:cs typeface="Open Sans"/>
                <a:sym typeface="Open Sans"/>
              </a:rPr>
              <a:t>Section 306 of the IPC</a:t>
            </a:r>
            <a:endParaRPr sz="1600" b="1" i="1">
              <a:latin typeface="Open Sans"/>
              <a:ea typeface="Open Sans"/>
              <a:cs typeface="Open Sans"/>
              <a:sym typeface="Open Sans"/>
            </a:endParaRPr>
          </a:p>
          <a:p>
            <a:pPr marL="0" lvl="0" indent="0" algn="l" rtl="0">
              <a:spcBef>
                <a:spcPts val="1200"/>
              </a:spcBef>
              <a:spcAft>
                <a:spcPts val="0"/>
              </a:spcAft>
              <a:buNone/>
            </a:pPr>
            <a:r>
              <a:rPr lang="en" sz="1600" b="1">
                <a:latin typeface="Open Sans"/>
                <a:ea typeface="Open Sans"/>
                <a:cs typeface="Open Sans"/>
                <a:sym typeface="Open Sans"/>
              </a:rPr>
              <a:t>(Title)</a:t>
            </a:r>
            <a:endParaRPr sz="1600" b="1">
              <a:latin typeface="Open Sans"/>
              <a:ea typeface="Open Sans"/>
              <a:cs typeface="Open Sans"/>
              <a:sym typeface="Open Sans"/>
            </a:endParaRPr>
          </a:p>
          <a:p>
            <a:pPr marL="0" lvl="0" indent="0" algn="l" rtl="0">
              <a:spcBef>
                <a:spcPts val="0"/>
              </a:spcBef>
              <a:spcAft>
                <a:spcPts val="0"/>
              </a:spcAft>
              <a:buNone/>
            </a:pPr>
            <a:r>
              <a:rPr lang="en" sz="1600" i="1">
                <a:latin typeface="Open Sans"/>
                <a:ea typeface="Open Sans"/>
                <a:cs typeface="Open Sans"/>
                <a:sym typeface="Open Sans"/>
              </a:rPr>
              <a:t>Abetment of Suicide</a:t>
            </a:r>
            <a:endParaRPr sz="1600" i="1">
              <a:latin typeface="Open Sans"/>
              <a:ea typeface="Open Sans"/>
              <a:cs typeface="Open Sans"/>
              <a:sym typeface="Open Sans"/>
            </a:endParaRPr>
          </a:p>
          <a:p>
            <a:pPr marL="0" lvl="0" indent="0" algn="l" rtl="0">
              <a:spcBef>
                <a:spcPts val="1200"/>
              </a:spcBef>
              <a:spcAft>
                <a:spcPts val="0"/>
              </a:spcAft>
              <a:buNone/>
            </a:pPr>
            <a:r>
              <a:rPr lang="en" sz="1600" b="1">
                <a:latin typeface="Open Sans"/>
                <a:ea typeface="Open Sans"/>
                <a:cs typeface="Open Sans"/>
                <a:sym typeface="Open Sans"/>
              </a:rPr>
              <a:t>(Body)</a:t>
            </a:r>
            <a:endParaRPr sz="1600" b="1">
              <a:latin typeface="Open Sans"/>
              <a:ea typeface="Open Sans"/>
              <a:cs typeface="Open Sans"/>
              <a:sym typeface="Open Sans"/>
            </a:endParaRPr>
          </a:p>
          <a:p>
            <a:pPr marL="0" lvl="0" indent="0" algn="l" rtl="0">
              <a:spcBef>
                <a:spcPts val="0"/>
              </a:spcBef>
              <a:spcAft>
                <a:spcPts val="1200"/>
              </a:spcAft>
              <a:buNone/>
            </a:pPr>
            <a:r>
              <a:rPr lang="en" sz="1600" i="1">
                <a:latin typeface="Open Sans"/>
                <a:ea typeface="Open Sans"/>
                <a:cs typeface="Open Sans"/>
                <a:sym typeface="Open Sans"/>
              </a:rPr>
              <a:t>If any person commits suicide, whoever abets the commission of such suicide, shall be punished with imprisonment of either description for a term which may extend to ten years, and shall also be liable to fine</a:t>
            </a:r>
            <a:endParaRPr sz="1600" i="1">
              <a:latin typeface="Open Sans"/>
              <a:ea typeface="Open Sans"/>
              <a:cs typeface="Open Sans"/>
              <a:sym typeface="Open Sans"/>
            </a:endParaRPr>
          </a:p>
        </p:txBody>
      </p:sp>
      <p:sp>
        <p:nvSpPr>
          <p:cNvPr id="95" name="Google Shape;95;p18"/>
          <p:cNvSpPr txBox="1">
            <a:spLocks noGrp="1"/>
          </p:cNvSpPr>
          <p:nvPr>
            <p:ph type="body" idx="2"/>
          </p:nvPr>
        </p:nvSpPr>
        <p:spPr>
          <a:xfrm>
            <a:off x="4664500" y="314125"/>
            <a:ext cx="3999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Introduction</a:t>
            </a:r>
            <a:endParaRPr sz="2600" b="1"/>
          </a:p>
        </p:txBody>
      </p:sp>
      <p:sp>
        <p:nvSpPr>
          <p:cNvPr id="96" name="Google Shape;96;p18"/>
          <p:cNvSpPr txBox="1">
            <a:spLocks noGrp="1"/>
          </p:cNvSpPr>
          <p:nvPr>
            <p:ph type="body" idx="2"/>
          </p:nvPr>
        </p:nvSpPr>
        <p:spPr>
          <a:xfrm>
            <a:off x="4664500" y="1888325"/>
            <a:ext cx="4228500" cy="1571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800" b="1"/>
              <a:t>Legal Statute has 3 parts</a:t>
            </a:r>
            <a:endParaRPr sz="1800" b="1"/>
          </a:p>
          <a:p>
            <a:pPr marL="457200" lvl="0" indent="-342900" algn="l" rtl="0">
              <a:spcBef>
                <a:spcPts val="1200"/>
              </a:spcBef>
              <a:spcAft>
                <a:spcPts val="0"/>
              </a:spcAft>
              <a:buSzPts val="1800"/>
              <a:buChar char="●"/>
            </a:pPr>
            <a:r>
              <a:rPr lang="en" sz="1800" b="1"/>
              <a:t>ID/Code:</a:t>
            </a:r>
            <a:r>
              <a:rPr lang="en" sz="1800"/>
              <a:t> Section or Article number</a:t>
            </a:r>
            <a:endParaRPr sz="1800"/>
          </a:p>
          <a:p>
            <a:pPr marL="457200" lvl="0" indent="-342900" algn="l" rtl="0">
              <a:spcBef>
                <a:spcPts val="0"/>
              </a:spcBef>
              <a:spcAft>
                <a:spcPts val="0"/>
              </a:spcAft>
              <a:buSzPts val="1800"/>
              <a:buChar char="●"/>
            </a:pPr>
            <a:r>
              <a:rPr lang="en" sz="1800" b="1"/>
              <a:t>Title:</a:t>
            </a:r>
            <a:r>
              <a:rPr lang="en" sz="1800"/>
              <a:t> Short description</a:t>
            </a:r>
            <a:endParaRPr sz="1800"/>
          </a:p>
          <a:p>
            <a:pPr marL="457200" lvl="0" indent="-342900" algn="l" rtl="0">
              <a:spcBef>
                <a:spcPts val="0"/>
              </a:spcBef>
              <a:spcAft>
                <a:spcPts val="0"/>
              </a:spcAft>
              <a:buSzPts val="1800"/>
              <a:buChar char="●"/>
            </a:pPr>
            <a:r>
              <a:rPr lang="en" sz="1800" b="1"/>
              <a:t>Body:</a:t>
            </a:r>
            <a:r>
              <a:rPr lang="en" sz="1800"/>
              <a:t> Full description</a:t>
            </a:r>
            <a:endParaRPr sz="1800"/>
          </a:p>
        </p:txBody>
      </p:sp>
    </p:spTree>
    <p:extLst>
      <p:ext uri="{BB962C8B-B14F-4D97-AF65-F5344CB8AC3E}">
        <p14:creationId xmlns:p14="http://schemas.microsoft.com/office/powerpoint/2010/main" val="1281741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ILSI : An Indian dataset for Legal Statute Identification </a:t>
            </a:r>
            <a:endParaRPr/>
          </a:p>
        </p:txBody>
      </p:sp>
      <p:sp>
        <p:nvSpPr>
          <p:cNvPr id="102" name="Google Shape;102;p19"/>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pic>
        <p:nvPicPr>
          <p:cNvPr id="103" name="Google Shape;103;p19"/>
          <p:cNvPicPr preferRelativeResize="0"/>
          <p:nvPr/>
        </p:nvPicPr>
        <p:blipFill rotWithShape="1">
          <a:blip r:embed="rId3">
            <a:alphaModFix/>
          </a:blip>
          <a:srcRect/>
          <a:stretch/>
        </p:blipFill>
        <p:spPr>
          <a:xfrm>
            <a:off x="4201957" y="1368114"/>
            <a:ext cx="4696850" cy="2121250"/>
          </a:xfrm>
          <a:prstGeom prst="rect">
            <a:avLst/>
          </a:prstGeom>
          <a:noFill/>
          <a:ln>
            <a:noFill/>
          </a:ln>
        </p:spPr>
      </p:pic>
      <p:sp>
        <p:nvSpPr>
          <p:cNvPr id="104" name="Google Shape;104;p19"/>
          <p:cNvSpPr txBox="1">
            <a:spLocks noGrp="1"/>
          </p:cNvSpPr>
          <p:nvPr>
            <p:ph type="body" idx="1"/>
          </p:nvPr>
        </p:nvSpPr>
        <p:spPr>
          <a:xfrm>
            <a:off x="416678" y="1471505"/>
            <a:ext cx="3300900" cy="1634700"/>
          </a:xfrm>
          <a:prstGeom prst="rect">
            <a:avLst/>
          </a:prstGeom>
          <a:noFill/>
          <a:ln>
            <a:noFill/>
          </a:ln>
        </p:spPr>
        <p:txBody>
          <a:bodyPr spcFirstLastPara="1" wrap="square" lIns="91425" tIns="91425" rIns="91425" bIns="91425" anchor="t" anchorCtr="0">
            <a:spAutoFit/>
          </a:bodyPr>
          <a:lstStyle/>
          <a:p>
            <a:pPr marL="285750" lvl="0" indent="-285750" algn="l" rtl="0">
              <a:lnSpc>
                <a:spcPct val="115000"/>
              </a:lnSpc>
              <a:spcBef>
                <a:spcPts val="0"/>
              </a:spcBef>
              <a:spcAft>
                <a:spcPts val="0"/>
              </a:spcAft>
              <a:buClr>
                <a:schemeClr val="dk1"/>
              </a:buClr>
              <a:buSzPts val="1800"/>
              <a:buFont typeface="Arial"/>
              <a:buChar char="•"/>
            </a:pPr>
            <a:r>
              <a:rPr lang="en" sz="1600">
                <a:solidFill>
                  <a:schemeClr val="dk1"/>
                </a:solidFill>
              </a:rPr>
              <a:t>The IPC is divided into Chapters, Topics, Sections</a:t>
            </a:r>
            <a:endParaRPr>
              <a:solidFill>
                <a:schemeClr val="dk1"/>
              </a:solidFill>
            </a:endParaRPr>
          </a:p>
          <a:p>
            <a:pPr marL="285750" lvl="0" indent="-171450" algn="l" rtl="0">
              <a:lnSpc>
                <a:spcPct val="115000"/>
              </a:lnSpc>
              <a:spcBef>
                <a:spcPts val="0"/>
              </a:spcBef>
              <a:spcAft>
                <a:spcPts val="0"/>
              </a:spcAft>
              <a:buSzPts val="1800"/>
              <a:buFont typeface="Arial"/>
              <a:buNone/>
            </a:pPr>
            <a:endParaRPr sz="1600">
              <a:solidFill>
                <a:schemeClr val="dk1"/>
              </a:solidFill>
            </a:endParaRPr>
          </a:p>
          <a:p>
            <a:pPr marL="285750" lvl="0" indent="-285750" algn="l" rtl="0">
              <a:lnSpc>
                <a:spcPct val="115000"/>
              </a:lnSpc>
              <a:spcBef>
                <a:spcPts val="0"/>
              </a:spcBef>
              <a:spcAft>
                <a:spcPts val="0"/>
              </a:spcAft>
              <a:buClr>
                <a:schemeClr val="dk1"/>
              </a:buClr>
              <a:buSzPts val="1800"/>
              <a:buFont typeface="Arial"/>
              <a:buChar char="•"/>
            </a:pPr>
            <a:r>
              <a:rPr lang="en" sz="1600">
                <a:solidFill>
                  <a:schemeClr val="dk1"/>
                </a:solidFill>
              </a:rPr>
              <a:t>The most frequently cited 100 Sections are the labels in ILSI</a:t>
            </a:r>
            <a:endParaRPr sz="1600">
              <a:solidFill>
                <a:schemeClr val="dk1"/>
              </a:solidFill>
            </a:endParaRPr>
          </a:p>
        </p:txBody>
      </p:sp>
      <p:sp>
        <p:nvSpPr>
          <p:cNvPr id="105" name="Google Shape;105;p19"/>
          <p:cNvSpPr txBox="1"/>
          <p:nvPr/>
        </p:nvSpPr>
        <p:spPr>
          <a:xfrm>
            <a:off x="613125" y="4021100"/>
            <a:ext cx="65862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Evaluation of models: Micro-averaged Precision, Recall, F1</a:t>
            </a:r>
            <a:endParaRPr sz="1800">
              <a:solidFill>
                <a:schemeClr val="dk2"/>
              </a:solidFill>
            </a:endParaRPr>
          </a:p>
        </p:txBody>
      </p:sp>
    </p:spTree>
    <p:extLst>
      <p:ext uri="{BB962C8B-B14F-4D97-AF65-F5344CB8AC3E}">
        <p14:creationId xmlns:p14="http://schemas.microsoft.com/office/powerpoint/2010/main" val="263841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Indian Penal Code (IPC)</a:t>
            </a:r>
            <a:endParaRPr/>
          </a:p>
        </p:txBody>
      </p:sp>
      <p:sp>
        <p:nvSpPr>
          <p:cNvPr id="141" name="Google Shape;141;p11"/>
          <p:cNvSpPr txBox="1">
            <a:spLocks noGrp="1"/>
          </p:cNvSpPr>
          <p:nvPr>
            <p:ph type="body" idx="1"/>
          </p:nvPr>
        </p:nvSpPr>
        <p:spPr>
          <a:xfrm>
            <a:off x="311700" y="1152475"/>
            <a:ext cx="8018484"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rPr>
              <a:t>C</a:t>
            </a:r>
            <a:r>
              <a:rPr lang="en" sz="1800">
                <a:solidFill>
                  <a:schemeClr val="dk1"/>
                </a:solidFill>
              </a:rPr>
              <a:t>ollection of statutes that deal with major types of crimes in India</a:t>
            </a:r>
            <a:endParaRPr>
              <a:solidFill>
                <a:schemeClr val="dk1"/>
              </a:solidFill>
            </a:endParaRPr>
          </a:p>
          <a:p>
            <a:pPr marL="914400" lvl="1" indent="-317500" algn="l" rtl="0">
              <a:lnSpc>
                <a:spcPct val="115000"/>
              </a:lnSpc>
              <a:spcBef>
                <a:spcPts val="0"/>
              </a:spcBef>
              <a:spcAft>
                <a:spcPts val="0"/>
              </a:spcAft>
              <a:buSzPts val="1400"/>
              <a:buChar char="○"/>
            </a:pPr>
            <a:r>
              <a:rPr lang="en">
                <a:solidFill>
                  <a:schemeClr val="dk1"/>
                </a:solidFill>
              </a:rPr>
              <a:t>Divided into Chapters, Topics, Sections</a:t>
            </a:r>
            <a:endParaRPr/>
          </a:p>
          <a:p>
            <a:pPr marL="914400" lvl="1" indent="-317500" algn="l" rtl="0">
              <a:lnSpc>
                <a:spcPct val="115000"/>
              </a:lnSpc>
              <a:spcBef>
                <a:spcPts val="0"/>
              </a:spcBef>
              <a:spcAft>
                <a:spcPts val="0"/>
              </a:spcAft>
              <a:buSzPts val="1400"/>
              <a:buChar char="○"/>
            </a:pPr>
            <a:r>
              <a:rPr lang="en">
                <a:solidFill>
                  <a:schemeClr val="dk1"/>
                </a:solidFill>
              </a:rPr>
              <a:t>Similar sections grouped under a topic</a:t>
            </a:r>
            <a:endParaRPr/>
          </a:p>
          <a:p>
            <a:pPr marL="914400" lvl="1" indent="-317500" algn="l" rtl="0">
              <a:lnSpc>
                <a:spcPct val="115000"/>
              </a:lnSpc>
              <a:spcBef>
                <a:spcPts val="0"/>
              </a:spcBef>
              <a:spcAft>
                <a:spcPts val="0"/>
              </a:spcAft>
              <a:buSzPts val="1400"/>
              <a:buChar char="○"/>
            </a:pPr>
            <a:r>
              <a:rPr lang="en">
                <a:solidFill>
                  <a:schemeClr val="dk1"/>
                </a:solidFill>
              </a:rPr>
              <a:t>Similar topics grouped under a chapter</a:t>
            </a:r>
            <a:endParaRPr/>
          </a:p>
          <a:p>
            <a:pPr marL="457200" lvl="0" indent="-228600" algn="l" rtl="0">
              <a:lnSpc>
                <a:spcPct val="115000"/>
              </a:lnSpc>
              <a:spcBef>
                <a:spcPts val="0"/>
              </a:spcBef>
              <a:spcAft>
                <a:spcPts val="0"/>
              </a:spcAft>
              <a:buSzPts val="1800"/>
              <a:buNone/>
            </a:pPr>
            <a:endParaRPr>
              <a:solidFill>
                <a:schemeClr val="dk1"/>
              </a:solidFill>
            </a:endParaRPr>
          </a:p>
        </p:txBody>
      </p:sp>
      <p:sp>
        <p:nvSpPr>
          <p:cNvPr id="142" name="Google Shape;14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pic>
        <p:nvPicPr>
          <p:cNvPr id="143" name="Google Shape;143;p11"/>
          <p:cNvPicPr preferRelativeResize="0"/>
          <p:nvPr/>
        </p:nvPicPr>
        <p:blipFill rotWithShape="1">
          <a:blip r:embed="rId3">
            <a:alphaModFix/>
          </a:blip>
          <a:srcRect/>
          <a:stretch/>
        </p:blipFill>
        <p:spPr>
          <a:xfrm>
            <a:off x="1733077" y="2571750"/>
            <a:ext cx="4696850" cy="21212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20" dirty="0"/>
              <a:t>An example from the ILSI dataset</a:t>
            </a:r>
            <a:endParaRPr sz="2220" dirty="0"/>
          </a:p>
        </p:txBody>
      </p:sp>
      <p:sp>
        <p:nvSpPr>
          <p:cNvPr id="248" name="Google Shape;248;p36"/>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sp>
        <p:nvSpPr>
          <p:cNvPr id="249" name="Google Shape;249;p36"/>
          <p:cNvSpPr txBox="1">
            <a:spLocks noGrp="1"/>
          </p:cNvSpPr>
          <p:nvPr>
            <p:ph type="body" idx="1"/>
          </p:nvPr>
        </p:nvSpPr>
        <p:spPr>
          <a:xfrm>
            <a:off x="649919" y="1129209"/>
            <a:ext cx="7182000" cy="3126300"/>
          </a:xfrm>
          <a:prstGeom prst="rect">
            <a:avLst/>
          </a:prstGeom>
          <a:noFill/>
          <a:ln>
            <a:noFill/>
          </a:ln>
        </p:spPr>
        <p:txBody>
          <a:bodyPr spcFirstLastPara="1" wrap="square" lIns="91425" tIns="91425" rIns="91425" bIns="91425" anchor="t" anchorCtr="0">
            <a:spAutoFit/>
          </a:bodyPr>
          <a:lstStyle/>
          <a:p>
            <a:pPr marL="114300" lvl="0" indent="0" algn="just" rtl="0">
              <a:lnSpc>
                <a:spcPct val="115000"/>
              </a:lnSpc>
              <a:spcBef>
                <a:spcPts val="0"/>
              </a:spcBef>
              <a:spcAft>
                <a:spcPts val="0"/>
              </a:spcAft>
              <a:buSzPts val="1800"/>
              <a:buNone/>
            </a:pPr>
            <a:r>
              <a:rPr lang="en" sz="1400" b="0" i="0">
                <a:solidFill>
                  <a:srgbClr val="000000"/>
                </a:solidFill>
                <a:latin typeface="Times New Roman"/>
                <a:ea typeface="Times New Roman"/>
                <a:cs typeface="Times New Roman"/>
                <a:sym typeface="Times New Roman"/>
              </a:rPr>
              <a:t>On the fateful day at about 9.30 a.m. deceased accompanied by Mansingh (PW 4) and Gulabsingh (PW 7) was going from his village Talod to Alote. The accused persons were hiding behind bushes on the road near village Gharola. </a:t>
            </a:r>
            <a:r>
              <a:rPr lang="en" sz="1400" i="0">
                <a:solidFill>
                  <a:schemeClr val="lt1"/>
                </a:solidFill>
                <a:highlight>
                  <a:srgbClr val="008080"/>
                </a:highlight>
                <a:latin typeface="Times New Roman"/>
                <a:ea typeface="Times New Roman"/>
                <a:cs typeface="Times New Roman"/>
                <a:sym typeface="Times New Roman"/>
              </a:rPr>
              <a:t>They were armed with lathies and farsies. When the deceased and the aforesaid two persons reached near the Khakhra, the respondents surrounded them and started attacking the deceased with weapons with which they were armed. His nose was cut. </a:t>
            </a:r>
            <a:r>
              <a:rPr lang="en" sz="1400" i="0">
                <a:solidFill>
                  <a:schemeClr val="dk1"/>
                </a:solidFill>
                <a:latin typeface="Times New Roman"/>
                <a:ea typeface="Times New Roman"/>
                <a:cs typeface="Times New Roman"/>
                <a:sym typeface="Times New Roman"/>
              </a:rPr>
              <a:t>PWs. 4 and 7 tried to intervene, but they were also attacked by the accused persons as a result of which they also received injuries.</a:t>
            </a:r>
            <a:r>
              <a:rPr lang="en" sz="1400" b="0" i="0">
                <a:solidFill>
                  <a:schemeClr val="dk1"/>
                </a:solidFill>
                <a:latin typeface="Times New Roman"/>
                <a:ea typeface="Times New Roman"/>
                <a:cs typeface="Times New Roman"/>
                <a:sym typeface="Times New Roman"/>
              </a:rPr>
              <a:t> </a:t>
            </a:r>
            <a:r>
              <a:rPr lang="en" sz="1400" b="0" i="0">
                <a:solidFill>
                  <a:srgbClr val="000000"/>
                </a:solidFill>
                <a:latin typeface="Times New Roman"/>
                <a:ea typeface="Times New Roman"/>
                <a:cs typeface="Times New Roman"/>
                <a:sym typeface="Times New Roman"/>
              </a:rPr>
              <a:t>The two witness rushed to the police station where PW 4 lodged the FIR (Exhibit P-10). </a:t>
            </a:r>
            <a:r>
              <a:rPr lang="en" sz="1400" b="0" i="0">
                <a:solidFill>
                  <a:schemeClr val="lt1"/>
                </a:solidFill>
                <a:highlight>
                  <a:srgbClr val="7030A0"/>
                </a:highlight>
                <a:latin typeface="Times New Roman"/>
                <a:ea typeface="Times New Roman"/>
                <a:cs typeface="Times New Roman"/>
                <a:sym typeface="Times New Roman"/>
              </a:rPr>
              <a:t>The deceased in injured condition was taken to the hospital, and later he succumbed to the injuries. Post-mortem was conducted and large number of injuries were found on his body.</a:t>
            </a:r>
            <a:r>
              <a:rPr lang="en" sz="1400" b="0" i="0">
                <a:solidFill>
                  <a:srgbClr val="000000"/>
                </a:solidFill>
                <a:latin typeface="Times New Roman"/>
                <a:ea typeface="Times New Roman"/>
                <a:cs typeface="Times New Roman"/>
                <a:sym typeface="Times New Roman"/>
              </a:rPr>
              <a:t> During investigation the alleged weapons of the assailants were seized. After investigation charge sheet was placed.</a:t>
            </a:r>
            <a:endParaRPr/>
          </a:p>
          <a:p>
            <a:pPr marL="0" lvl="0" indent="0" algn="l" rtl="0">
              <a:lnSpc>
                <a:spcPct val="115000"/>
              </a:lnSpc>
              <a:spcBef>
                <a:spcPts val="0"/>
              </a:spcBef>
              <a:spcAft>
                <a:spcPts val="0"/>
              </a:spcAft>
              <a:buSzPts val="1800"/>
              <a:buNone/>
            </a:pPr>
            <a:endParaRPr sz="1400">
              <a:solidFill>
                <a:srgbClr val="FF0000"/>
              </a:solidFill>
            </a:endParaRPr>
          </a:p>
        </p:txBody>
      </p:sp>
      <p:sp>
        <p:nvSpPr>
          <p:cNvPr id="250" name="Google Shape;250;p36"/>
          <p:cNvSpPr txBox="1"/>
          <p:nvPr/>
        </p:nvSpPr>
        <p:spPr>
          <a:xfrm>
            <a:off x="228150" y="4133077"/>
            <a:ext cx="6390900" cy="307800"/>
          </a:xfrm>
          <a:prstGeom prst="rect">
            <a:avLst/>
          </a:prstGeom>
          <a:solidFill>
            <a:srgbClr val="00717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Section 324 of IPC: Voluntarily causing hurt by dangerous weapons or means</a:t>
            </a:r>
            <a:endParaRPr/>
          </a:p>
        </p:txBody>
      </p:sp>
      <p:sp>
        <p:nvSpPr>
          <p:cNvPr id="251" name="Google Shape;251;p36"/>
          <p:cNvSpPr txBox="1"/>
          <p:nvPr/>
        </p:nvSpPr>
        <p:spPr>
          <a:xfrm>
            <a:off x="358115" y="4594039"/>
            <a:ext cx="3726600" cy="307800"/>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Section 302 of IPC: Punishment for Murder</a:t>
            </a:r>
            <a:endParaRPr/>
          </a:p>
        </p:txBody>
      </p:sp>
      <p:sp>
        <p:nvSpPr>
          <p:cNvPr id="7" name="Google Shape;115;p20">
            <a:extLst>
              <a:ext uri="{FF2B5EF4-FFF2-40B4-BE49-F238E27FC236}">
                <a16:creationId xmlns:a16="http://schemas.microsoft.com/office/drawing/2014/main" id="{E94EEB3A-D8A4-654F-8577-83F3C627C4CF}"/>
              </a:ext>
            </a:extLst>
          </p:cNvPr>
          <p:cNvSpPr txBox="1"/>
          <p:nvPr/>
        </p:nvSpPr>
        <p:spPr>
          <a:xfrm>
            <a:off x="7918101" y="2080009"/>
            <a:ext cx="1103100" cy="73890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Facts of </a:t>
            </a:r>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 legal situation</a:t>
            </a:r>
            <a:endParaRPr/>
          </a:p>
        </p:txBody>
      </p:sp>
      <p:sp>
        <p:nvSpPr>
          <p:cNvPr id="8" name="Google Shape;116;p20">
            <a:extLst>
              <a:ext uri="{FF2B5EF4-FFF2-40B4-BE49-F238E27FC236}">
                <a16:creationId xmlns:a16="http://schemas.microsoft.com/office/drawing/2014/main" id="{BB668C8B-5A36-2442-BEF1-8726553F54E7}"/>
              </a:ext>
            </a:extLst>
          </p:cNvPr>
          <p:cNvSpPr txBox="1"/>
          <p:nvPr/>
        </p:nvSpPr>
        <p:spPr>
          <a:xfrm>
            <a:off x="7919776" y="4191832"/>
            <a:ext cx="1103100" cy="52320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Relevant statutes</a:t>
            </a:r>
            <a:endParaRPr/>
          </a:p>
        </p:txBody>
      </p:sp>
    </p:spTree>
    <p:extLst>
      <p:ext uri="{BB962C8B-B14F-4D97-AF65-F5344CB8AC3E}">
        <p14:creationId xmlns:p14="http://schemas.microsoft.com/office/powerpoint/2010/main" val="1027519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Approaches to LSI</a:t>
            </a:r>
            <a:endParaRPr sz="2600" b="1"/>
          </a:p>
        </p:txBody>
      </p:sp>
      <p:grpSp>
        <p:nvGrpSpPr>
          <p:cNvPr id="140" name="Google Shape;140;p23"/>
          <p:cNvGrpSpPr/>
          <p:nvPr/>
        </p:nvGrpSpPr>
        <p:grpSpPr>
          <a:xfrm>
            <a:off x="614050" y="1342400"/>
            <a:ext cx="2133600" cy="3276600"/>
            <a:chOff x="614050" y="1342400"/>
            <a:chExt cx="2133600" cy="3276600"/>
          </a:xfrm>
        </p:grpSpPr>
        <p:sp>
          <p:nvSpPr>
            <p:cNvPr id="141" name="Google Shape;141;p23"/>
            <p:cNvSpPr/>
            <p:nvPr/>
          </p:nvSpPr>
          <p:spPr>
            <a:xfrm>
              <a:off x="614050" y="1342400"/>
              <a:ext cx="2133600" cy="32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r>
                <a:rPr lang="en" sz="1900">
                  <a:latin typeface="Open Sans"/>
                  <a:ea typeface="Open Sans"/>
                  <a:cs typeface="Open Sans"/>
                  <a:sym typeface="Open Sans"/>
                </a:rPr>
                <a:t>Approaches that encode facts only</a:t>
              </a:r>
              <a:endParaRPr sz="1900">
                <a:latin typeface="Open Sans"/>
                <a:ea typeface="Open Sans"/>
                <a:cs typeface="Open Sans"/>
                <a:sym typeface="Open Sans"/>
              </a:endParaRPr>
            </a:p>
          </p:txBody>
        </p:sp>
        <p:sp>
          <p:nvSpPr>
            <p:cNvPr id="142" name="Google Shape;142;p23"/>
            <p:cNvSpPr/>
            <p:nvPr/>
          </p:nvSpPr>
          <p:spPr>
            <a:xfrm>
              <a:off x="1371250" y="2084075"/>
              <a:ext cx="619200" cy="58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1</a:t>
              </a:r>
              <a:endParaRPr sz="2400" b="1">
                <a:solidFill>
                  <a:schemeClr val="lt1"/>
                </a:solidFill>
              </a:endParaRPr>
            </a:p>
          </p:txBody>
        </p:sp>
      </p:grpSp>
      <p:grpSp>
        <p:nvGrpSpPr>
          <p:cNvPr id="143" name="Google Shape;143;p23"/>
          <p:cNvGrpSpPr/>
          <p:nvPr/>
        </p:nvGrpSpPr>
        <p:grpSpPr>
          <a:xfrm>
            <a:off x="3505200" y="1342400"/>
            <a:ext cx="2133600" cy="3276600"/>
            <a:chOff x="614050" y="1342400"/>
            <a:chExt cx="2133600" cy="3276600"/>
          </a:xfrm>
        </p:grpSpPr>
        <p:sp>
          <p:nvSpPr>
            <p:cNvPr id="144" name="Google Shape;144;p23"/>
            <p:cNvSpPr/>
            <p:nvPr/>
          </p:nvSpPr>
          <p:spPr>
            <a:xfrm>
              <a:off x="614050" y="1342400"/>
              <a:ext cx="2133600" cy="32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r>
                <a:rPr lang="en" sz="1900">
                  <a:latin typeface="Open Sans"/>
                  <a:ea typeface="Open Sans"/>
                  <a:cs typeface="Open Sans"/>
                  <a:sym typeface="Open Sans"/>
                </a:rPr>
                <a:t>Approaches that encode both facts and  statute texts for matching</a:t>
              </a:r>
              <a:endParaRPr sz="1900">
                <a:latin typeface="Open Sans"/>
                <a:ea typeface="Open Sans"/>
                <a:cs typeface="Open Sans"/>
                <a:sym typeface="Open Sans"/>
              </a:endParaRPr>
            </a:p>
          </p:txBody>
        </p:sp>
        <p:sp>
          <p:nvSpPr>
            <p:cNvPr id="145" name="Google Shape;145;p23"/>
            <p:cNvSpPr/>
            <p:nvPr/>
          </p:nvSpPr>
          <p:spPr>
            <a:xfrm>
              <a:off x="1371250" y="2084075"/>
              <a:ext cx="619200" cy="58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2</a:t>
              </a:r>
              <a:endParaRPr sz="2400" b="1">
                <a:solidFill>
                  <a:schemeClr val="lt1"/>
                </a:solidFill>
              </a:endParaRPr>
            </a:p>
          </p:txBody>
        </p:sp>
      </p:grpSp>
      <p:grpSp>
        <p:nvGrpSpPr>
          <p:cNvPr id="146" name="Google Shape;146;p23"/>
          <p:cNvGrpSpPr/>
          <p:nvPr/>
        </p:nvGrpSpPr>
        <p:grpSpPr>
          <a:xfrm>
            <a:off x="6396350" y="1342400"/>
            <a:ext cx="2133600" cy="3276600"/>
            <a:chOff x="614050" y="1342400"/>
            <a:chExt cx="2133600" cy="3276600"/>
          </a:xfrm>
        </p:grpSpPr>
        <p:sp>
          <p:nvSpPr>
            <p:cNvPr id="147" name="Google Shape;147;p23"/>
            <p:cNvSpPr/>
            <p:nvPr/>
          </p:nvSpPr>
          <p:spPr>
            <a:xfrm>
              <a:off x="614050" y="1342400"/>
              <a:ext cx="2133600" cy="32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r>
                <a:rPr lang="en" sz="1900">
                  <a:latin typeface="Open Sans"/>
                  <a:ea typeface="Open Sans"/>
                  <a:cs typeface="Open Sans"/>
                  <a:sym typeface="Open Sans"/>
                </a:rPr>
                <a:t>Approaches that generate relevant statutes</a:t>
              </a:r>
              <a:endParaRPr sz="1900">
                <a:latin typeface="Open Sans"/>
                <a:ea typeface="Open Sans"/>
                <a:cs typeface="Open Sans"/>
                <a:sym typeface="Open Sans"/>
              </a:endParaRPr>
            </a:p>
          </p:txBody>
        </p:sp>
        <p:sp>
          <p:nvSpPr>
            <p:cNvPr id="148" name="Google Shape;148;p23"/>
            <p:cNvSpPr/>
            <p:nvPr/>
          </p:nvSpPr>
          <p:spPr>
            <a:xfrm>
              <a:off x="1371250" y="2084075"/>
              <a:ext cx="619200" cy="58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3</a:t>
              </a:r>
              <a:endParaRPr sz="2400" b="1">
                <a:solidFill>
                  <a:schemeClr val="lt1"/>
                </a:solidFill>
              </a:endParaRPr>
            </a:p>
          </p:txBody>
        </p:sp>
      </p:grpSp>
    </p:spTree>
    <p:extLst>
      <p:ext uri="{BB962C8B-B14F-4D97-AF65-F5344CB8AC3E}">
        <p14:creationId xmlns:p14="http://schemas.microsoft.com/office/powerpoint/2010/main" val="228706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Approaches to LSI</a:t>
            </a:r>
            <a:endParaRPr sz="2600" b="1"/>
          </a:p>
        </p:txBody>
      </p:sp>
      <p:grpSp>
        <p:nvGrpSpPr>
          <p:cNvPr id="154" name="Google Shape;154;p24"/>
          <p:cNvGrpSpPr/>
          <p:nvPr/>
        </p:nvGrpSpPr>
        <p:grpSpPr>
          <a:xfrm>
            <a:off x="614050" y="1342400"/>
            <a:ext cx="2133600" cy="3276600"/>
            <a:chOff x="614050" y="1342400"/>
            <a:chExt cx="2133600" cy="3276600"/>
          </a:xfrm>
        </p:grpSpPr>
        <p:sp>
          <p:nvSpPr>
            <p:cNvPr id="155" name="Google Shape;155;p24"/>
            <p:cNvSpPr/>
            <p:nvPr/>
          </p:nvSpPr>
          <p:spPr>
            <a:xfrm>
              <a:off x="614050" y="1342400"/>
              <a:ext cx="2133600" cy="32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r>
                <a:rPr lang="en" sz="1900">
                  <a:latin typeface="Open Sans"/>
                  <a:ea typeface="Open Sans"/>
                  <a:cs typeface="Open Sans"/>
                  <a:sym typeface="Open Sans"/>
                </a:rPr>
                <a:t>Approaches that encode facts only</a:t>
              </a:r>
              <a:endParaRPr sz="1900">
                <a:latin typeface="Open Sans"/>
                <a:ea typeface="Open Sans"/>
                <a:cs typeface="Open Sans"/>
                <a:sym typeface="Open Sans"/>
              </a:endParaRPr>
            </a:p>
          </p:txBody>
        </p:sp>
        <p:sp>
          <p:nvSpPr>
            <p:cNvPr id="156" name="Google Shape;156;p24"/>
            <p:cNvSpPr/>
            <p:nvPr/>
          </p:nvSpPr>
          <p:spPr>
            <a:xfrm>
              <a:off x="1371250" y="2084075"/>
              <a:ext cx="619200" cy="58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1</a:t>
              </a:r>
              <a:endParaRPr sz="2400" b="1">
                <a:solidFill>
                  <a:schemeClr val="lt1"/>
                </a:solidFill>
              </a:endParaRPr>
            </a:p>
          </p:txBody>
        </p:sp>
      </p:grpSp>
      <p:sp>
        <p:nvSpPr>
          <p:cNvPr id="157" name="Google Shape;157;p24"/>
          <p:cNvSpPr txBox="1"/>
          <p:nvPr/>
        </p:nvSpPr>
        <p:spPr>
          <a:xfrm>
            <a:off x="3576325" y="1594350"/>
            <a:ext cx="5295900" cy="2637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Char char="●"/>
            </a:pPr>
            <a:r>
              <a:rPr lang="en" sz="1600" dirty="0">
                <a:solidFill>
                  <a:schemeClr val="dk2"/>
                </a:solidFill>
              </a:rPr>
              <a:t>Most intuitive way</a:t>
            </a:r>
            <a:endParaRPr sz="1600" dirty="0">
              <a:solidFill>
                <a:schemeClr val="dk2"/>
              </a:solidFill>
            </a:endParaRPr>
          </a:p>
          <a:p>
            <a:pPr marL="457200" lvl="0" indent="-342900" algn="l" rtl="0">
              <a:spcBef>
                <a:spcPts val="1000"/>
              </a:spcBef>
              <a:spcAft>
                <a:spcPts val="0"/>
              </a:spcAft>
              <a:buClr>
                <a:schemeClr val="dk2"/>
              </a:buClr>
              <a:buSzPts val="1800"/>
              <a:buChar char="●"/>
            </a:pPr>
            <a:r>
              <a:rPr lang="en" sz="1600" dirty="0">
                <a:solidFill>
                  <a:schemeClr val="dk2"/>
                </a:solidFill>
              </a:rPr>
              <a:t>Use a neural encoder to convert fact text to vector representations (embeddings)</a:t>
            </a:r>
            <a:endParaRPr sz="1600" dirty="0">
              <a:solidFill>
                <a:schemeClr val="dk2"/>
              </a:solidFill>
            </a:endParaRPr>
          </a:p>
          <a:p>
            <a:pPr marL="457200" lvl="0" indent="-342900" algn="l" rtl="0">
              <a:spcBef>
                <a:spcPts val="1000"/>
              </a:spcBef>
              <a:spcAft>
                <a:spcPts val="0"/>
              </a:spcAft>
              <a:buClr>
                <a:schemeClr val="dk2"/>
              </a:buClr>
              <a:buSzPts val="1800"/>
              <a:buChar char="●"/>
            </a:pPr>
            <a:r>
              <a:rPr lang="en" sz="1600" dirty="0">
                <a:solidFill>
                  <a:schemeClr val="dk2"/>
                </a:solidFill>
              </a:rPr>
              <a:t>Pass to a linear classifier</a:t>
            </a:r>
            <a:endParaRPr sz="1600" dirty="0">
              <a:solidFill>
                <a:schemeClr val="dk2"/>
              </a:solidFill>
            </a:endParaRPr>
          </a:p>
          <a:p>
            <a:pPr marL="457200" lvl="0" indent="-342900" algn="l" rtl="0">
              <a:spcBef>
                <a:spcPts val="1000"/>
              </a:spcBef>
              <a:spcAft>
                <a:spcPts val="0"/>
              </a:spcAft>
              <a:buClr>
                <a:schemeClr val="dk2"/>
              </a:buClr>
              <a:buSzPts val="1800"/>
              <a:buChar char="●"/>
            </a:pPr>
            <a:r>
              <a:rPr lang="en" sz="1600" dirty="0">
                <a:solidFill>
                  <a:schemeClr val="dk2"/>
                </a:solidFill>
              </a:rPr>
              <a:t>Neural Encoders: </a:t>
            </a:r>
            <a:r>
              <a:rPr lang="en" sz="1600" dirty="0" err="1">
                <a:solidFill>
                  <a:schemeClr val="dk2"/>
                </a:solidFill>
              </a:rPr>
              <a:t>Hier</a:t>
            </a:r>
            <a:r>
              <a:rPr lang="en" sz="1600" dirty="0">
                <a:solidFill>
                  <a:schemeClr val="dk2"/>
                </a:solidFill>
              </a:rPr>
              <a:t>-BERT, </a:t>
            </a:r>
            <a:r>
              <a:rPr lang="en" sz="1600" dirty="0" err="1">
                <a:solidFill>
                  <a:schemeClr val="dk2"/>
                </a:solidFill>
              </a:rPr>
              <a:t>Longformer</a:t>
            </a:r>
            <a:endParaRPr sz="1600" dirty="0">
              <a:solidFill>
                <a:schemeClr val="dk2"/>
              </a:solidFill>
            </a:endParaRPr>
          </a:p>
          <a:p>
            <a:pPr marL="457200" lvl="0" indent="-342900" algn="l" rtl="0">
              <a:spcBef>
                <a:spcPts val="1000"/>
              </a:spcBef>
              <a:spcAft>
                <a:spcPts val="1000"/>
              </a:spcAft>
              <a:buClr>
                <a:schemeClr val="dk2"/>
              </a:buClr>
              <a:buSzPts val="1800"/>
              <a:buChar char="●"/>
            </a:pPr>
            <a:r>
              <a:rPr lang="en" sz="1600" dirty="0">
                <a:solidFill>
                  <a:schemeClr val="dk2"/>
                </a:solidFill>
              </a:rPr>
              <a:t>Considers each statute as just a label (same as 0, 1, 2, …) without any label semantics</a:t>
            </a:r>
            <a:endParaRPr sz="1600" dirty="0">
              <a:solidFill>
                <a:schemeClr val="dk2"/>
              </a:solidFill>
            </a:endParaRPr>
          </a:p>
        </p:txBody>
      </p:sp>
    </p:spTree>
    <p:extLst>
      <p:ext uri="{BB962C8B-B14F-4D97-AF65-F5344CB8AC3E}">
        <p14:creationId xmlns:p14="http://schemas.microsoft.com/office/powerpoint/2010/main" val="4097121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Approaches to LSI</a:t>
            </a:r>
            <a:endParaRPr sz="2600" b="1"/>
          </a:p>
        </p:txBody>
      </p:sp>
      <p:grpSp>
        <p:nvGrpSpPr>
          <p:cNvPr id="163" name="Google Shape;163;p25"/>
          <p:cNvGrpSpPr/>
          <p:nvPr/>
        </p:nvGrpSpPr>
        <p:grpSpPr>
          <a:xfrm>
            <a:off x="614050" y="1342400"/>
            <a:ext cx="2133600" cy="3276600"/>
            <a:chOff x="614050" y="1342400"/>
            <a:chExt cx="2133600" cy="3276600"/>
          </a:xfrm>
        </p:grpSpPr>
        <p:sp>
          <p:nvSpPr>
            <p:cNvPr id="164" name="Google Shape;164;p25"/>
            <p:cNvSpPr/>
            <p:nvPr/>
          </p:nvSpPr>
          <p:spPr>
            <a:xfrm>
              <a:off x="614050" y="1342400"/>
              <a:ext cx="2133600" cy="32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sz="1900">
                  <a:solidFill>
                    <a:schemeClr val="dk1"/>
                  </a:solidFill>
                  <a:latin typeface="Open Sans"/>
                  <a:ea typeface="Open Sans"/>
                  <a:cs typeface="Open Sans"/>
                  <a:sym typeface="Open Sans"/>
                </a:rPr>
                <a:t>Approaches that encode both facts and statute texts for matching</a:t>
              </a: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p:txBody>
        </p:sp>
        <p:sp>
          <p:nvSpPr>
            <p:cNvPr id="165" name="Google Shape;165;p25"/>
            <p:cNvSpPr/>
            <p:nvPr/>
          </p:nvSpPr>
          <p:spPr>
            <a:xfrm>
              <a:off x="1371250" y="2084075"/>
              <a:ext cx="619200" cy="58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2</a:t>
              </a:r>
              <a:endParaRPr sz="2400" b="1">
                <a:solidFill>
                  <a:schemeClr val="lt1"/>
                </a:solidFill>
              </a:endParaRPr>
            </a:p>
          </p:txBody>
        </p:sp>
      </p:grpSp>
      <p:sp>
        <p:nvSpPr>
          <p:cNvPr id="166" name="Google Shape;166;p25"/>
          <p:cNvSpPr txBox="1"/>
          <p:nvPr/>
        </p:nvSpPr>
        <p:spPr>
          <a:xfrm>
            <a:off x="3576325" y="1594350"/>
            <a:ext cx="5295900" cy="2667367"/>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Char char="●"/>
            </a:pPr>
            <a:r>
              <a:rPr lang="en" sz="1600" dirty="0">
                <a:solidFill>
                  <a:schemeClr val="dk2"/>
                </a:solidFill>
              </a:rPr>
              <a:t>Real-world setting: Lawyers look at both the facts and the statute text / descriptions</a:t>
            </a:r>
            <a:endParaRPr sz="1600" dirty="0">
              <a:solidFill>
                <a:schemeClr val="dk2"/>
              </a:solidFill>
            </a:endParaRPr>
          </a:p>
          <a:p>
            <a:pPr marL="457200" lvl="0" indent="-342900" algn="l" rtl="0">
              <a:spcBef>
                <a:spcPts val="1000"/>
              </a:spcBef>
              <a:spcAft>
                <a:spcPts val="0"/>
              </a:spcAft>
              <a:buClr>
                <a:schemeClr val="dk2"/>
              </a:buClr>
              <a:buSzPts val="1800"/>
              <a:buChar char="●"/>
            </a:pPr>
            <a:r>
              <a:rPr lang="en" sz="1600" dirty="0">
                <a:solidFill>
                  <a:schemeClr val="dk2"/>
                </a:solidFill>
              </a:rPr>
              <a:t>Neural encoder converts both fact and statute texts to embeddings</a:t>
            </a:r>
            <a:endParaRPr sz="1600" dirty="0">
              <a:solidFill>
                <a:schemeClr val="dk2"/>
              </a:solidFill>
            </a:endParaRPr>
          </a:p>
          <a:p>
            <a:pPr marL="457200" lvl="0" indent="-342900" algn="l" rtl="0">
              <a:spcBef>
                <a:spcPts val="1000"/>
              </a:spcBef>
              <a:spcAft>
                <a:spcPts val="0"/>
              </a:spcAft>
              <a:buClr>
                <a:schemeClr val="dk2"/>
              </a:buClr>
              <a:buSzPts val="1800"/>
              <a:buChar char="●"/>
            </a:pPr>
            <a:r>
              <a:rPr lang="en" sz="1600" dirty="0">
                <a:solidFill>
                  <a:schemeClr val="dk2"/>
                </a:solidFill>
              </a:rPr>
              <a:t>Additional layers (e.g., attention, GNN) for modeling relationships between fact and statute embeddings</a:t>
            </a:r>
            <a:endParaRPr sz="1600" dirty="0">
              <a:solidFill>
                <a:schemeClr val="dk2"/>
              </a:solidFill>
            </a:endParaRPr>
          </a:p>
          <a:p>
            <a:pPr marL="457200" lvl="0" indent="-342900" algn="l" rtl="0">
              <a:spcBef>
                <a:spcPts val="1000"/>
              </a:spcBef>
              <a:spcAft>
                <a:spcPts val="1000"/>
              </a:spcAft>
              <a:buClr>
                <a:schemeClr val="dk2"/>
              </a:buClr>
              <a:buSzPts val="1800"/>
              <a:buChar char="●"/>
            </a:pPr>
            <a:r>
              <a:rPr lang="en" sz="1600" dirty="0">
                <a:solidFill>
                  <a:schemeClr val="dk2"/>
                </a:solidFill>
              </a:rPr>
              <a:t>Examples: LADAN (Xu et al., 2020), </a:t>
            </a:r>
            <a:r>
              <a:rPr lang="en" sz="1600" dirty="0" err="1">
                <a:solidFill>
                  <a:schemeClr val="dk2"/>
                </a:solidFill>
              </a:rPr>
              <a:t>LeSICiN</a:t>
            </a:r>
            <a:r>
              <a:rPr lang="en" sz="1600" dirty="0">
                <a:solidFill>
                  <a:schemeClr val="dk2"/>
                </a:solidFill>
              </a:rPr>
              <a:t> (Paul et al., 2022)</a:t>
            </a:r>
            <a:endParaRPr sz="1600" dirty="0">
              <a:solidFill>
                <a:schemeClr val="dk2"/>
              </a:solidFill>
            </a:endParaRPr>
          </a:p>
        </p:txBody>
      </p:sp>
    </p:spTree>
    <p:extLst>
      <p:ext uri="{BB962C8B-B14F-4D97-AF65-F5344CB8AC3E}">
        <p14:creationId xmlns:p14="http://schemas.microsoft.com/office/powerpoint/2010/main" val="634977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Approaches to LSI</a:t>
            </a:r>
            <a:endParaRPr sz="2600" b="1"/>
          </a:p>
        </p:txBody>
      </p:sp>
      <p:grpSp>
        <p:nvGrpSpPr>
          <p:cNvPr id="172" name="Google Shape;172;p26"/>
          <p:cNvGrpSpPr/>
          <p:nvPr/>
        </p:nvGrpSpPr>
        <p:grpSpPr>
          <a:xfrm>
            <a:off x="614050" y="1342400"/>
            <a:ext cx="2133600" cy="3276600"/>
            <a:chOff x="614050" y="1342400"/>
            <a:chExt cx="2133600" cy="3276600"/>
          </a:xfrm>
        </p:grpSpPr>
        <p:sp>
          <p:nvSpPr>
            <p:cNvPr id="173" name="Google Shape;173;p26"/>
            <p:cNvSpPr/>
            <p:nvPr/>
          </p:nvSpPr>
          <p:spPr>
            <a:xfrm>
              <a:off x="614050" y="1342400"/>
              <a:ext cx="2133600" cy="32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r>
                <a:rPr lang="en" sz="1900">
                  <a:solidFill>
                    <a:schemeClr val="dk1"/>
                  </a:solidFill>
                  <a:latin typeface="Open Sans"/>
                  <a:ea typeface="Open Sans"/>
                  <a:cs typeface="Open Sans"/>
                  <a:sym typeface="Open Sans"/>
                </a:rPr>
                <a:t>Approaches that generate relevant statutes</a:t>
              </a: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solidFill>
                  <a:schemeClr val="dk1"/>
                </a:solidFill>
                <a:latin typeface="Open Sans"/>
                <a:ea typeface="Open Sans"/>
                <a:cs typeface="Open Sans"/>
                <a:sym typeface="Open Sans"/>
              </a:endParaRPr>
            </a:p>
            <a:p>
              <a:pPr marL="0" lvl="0" indent="0" algn="ctr" rtl="0">
                <a:spcBef>
                  <a:spcPts val="0"/>
                </a:spcBef>
                <a:spcAft>
                  <a:spcPts val="0"/>
                </a:spcAft>
                <a:buNone/>
              </a:pPr>
              <a:endParaRPr sz="1900">
                <a:latin typeface="Open Sans"/>
                <a:ea typeface="Open Sans"/>
                <a:cs typeface="Open Sans"/>
                <a:sym typeface="Open Sans"/>
              </a:endParaRPr>
            </a:p>
          </p:txBody>
        </p:sp>
        <p:sp>
          <p:nvSpPr>
            <p:cNvPr id="174" name="Google Shape;174;p26"/>
            <p:cNvSpPr/>
            <p:nvPr/>
          </p:nvSpPr>
          <p:spPr>
            <a:xfrm>
              <a:off x="1371250" y="2084075"/>
              <a:ext cx="619200" cy="58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rPr>
                <a:t>3</a:t>
              </a:r>
              <a:endParaRPr sz="2400" b="1">
                <a:solidFill>
                  <a:schemeClr val="lt1"/>
                </a:solidFill>
              </a:endParaRPr>
            </a:p>
          </p:txBody>
        </p:sp>
      </p:grpSp>
      <p:sp>
        <p:nvSpPr>
          <p:cNvPr id="175" name="Google Shape;175;p26"/>
          <p:cNvSpPr txBox="1"/>
          <p:nvPr/>
        </p:nvSpPr>
        <p:spPr>
          <a:xfrm>
            <a:off x="3576325" y="1594350"/>
            <a:ext cx="5295900" cy="2421145"/>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Char char="●"/>
            </a:pPr>
            <a:r>
              <a:rPr lang="en" sz="1600" dirty="0">
                <a:solidFill>
                  <a:schemeClr val="dk2"/>
                </a:solidFill>
              </a:rPr>
              <a:t>Modern LLMs can utilize their understanding of language to generate text</a:t>
            </a:r>
            <a:endParaRPr sz="1600" dirty="0">
              <a:solidFill>
                <a:schemeClr val="dk2"/>
              </a:solidFill>
            </a:endParaRPr>
          </a:p>
          <a:p>
            <a:pPr marL="457200" lvl="0" indent="-342900" algn="l" rtl="0">
              <a:spcBef>
                <a:spcPts val="1000"/>
              </a:spcBef>
              <a:spcAft>
                <a:spcPts val="0"/>
              </a:spcAft>
              <a:buClr>
                <a:schemeClr val="dk2"/>
              </a:buClr>
              <a:buSzPts val="1800"/>
              <a:buChar char="●"/>
            </a:pPr>
            <a:r>
              <a:rPr lang="en" sz="1600" dirty="0">
                <a:solidFill>
                  <a:schemeClr val="dk2"/>
                </a:solidFill>
              </a:rPr>
              <a:t>Many LLMs (GPT, </a:t>
            </a:r>
            <a:r>
              <a:rPr lang="en" sz="1600" dirty="0" err="1">
                <a:solidFill>
                  <a:schemeClr val="dk2"/>
                </a:solidFill>
              </a:rPr>
              <a:t>LLaMa</a:t>
            </a:r>
            <a:r>
              <a:rPr lang="en" sz="1600" dirty="0">
                <a:solidFill>
                  <a:schemeClr val="dk2"/>
                </a:solidFill>
              </a:rPr>
              <a:t>) already have knowledge of many statutes of many countries, including India</a:t>
            </a:r>
            <a:endParaRPr sz="1600" dirty="0">
              <a:solidFill>
                <a:schemeClr val="dk2"/>
              </a:solidFill>
            </a:endParaRPr>
          </a:p>
          <a:p>
            <a:pPr marL="457200" lvl="0" indent="0" algn="l" rtl="0">
              <a:spcBef>
                <a:spcPts val="1000"/>
              </a:spcBef>
              <a:spcAft>
                <a:spcPts val="0"/>
              </a:spcAft>
              <a:buNone/>
            </a:pPr>
            <a:endParaRPr sz="1600" dirty="0">
              <a:solidFill>
                <a:schemeClr val="dk2"/>
              </a:solidFill>
            </a:endParaRPr>
          </a:p>
          <a:p>
            <a:pPr marL="457200" lvl="0" indent="-342900" algn="l" rtl="0">
              <a:spcBef>
                <a:spcPts val="1000"/>
              </a:spcBef>
              <a:spcAft>
                <a:spcPts val="1000"/>
              </a:spcAft>
              <a:buClr>
                <a:schemeClr val="dk2"/>
              </a:buClr>
              <a:buSzPts val="1800"/>
              <a:buChar char="●"/>
            </a:pPr>
            <a:r>
              <a:rPr lang="en" sz="1600" dirty="0">
                <a:solidFill>
                  <a:schemeClr val="dk2"/>
                </a:solidFill>
              </a:rPr>
              <a:t>Provide the facts to the LLM and ask it to generate the IDs / titles of relevant statutes</a:t>
            </a:r>
            <a:endParaRPr sz="1600" dirty="0">
              <a:solidFill>
                <a:schemeClr val="dk2"/>
              </a:solidFill>
            </a:endParaRPr>
          </a:p>
        </p:txBody>
      </p:sp>
    </p:spTree>
    <p:extLst>
      <p:ext uri="{BB962C8B-B14F-4D97-AF65-F5344CB8AC3E}">
        <p14:creationId xmlns:p14="http://schemas.microsoft.com/office/powerpoint/2010/main" val="1039681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Text Generation using LLMs</a:t>
            </a:r>
            <a:endParaRPr sz="2600" b="1"/>
          </a:p>
        </p:txBody>
      </p:sp>
      <p:sp>
        <p:nvSpPr>
          <p:cNvPr id="181" name="Google Shape;181;p27"/>
          <p:cNvSpPr txBox="1"/>
          <p:nvPr/>
        </p:nvSpPr>
        <p:spPr>
          <a:xfrm>
            <a:off x="127000" y="4625975"/>
            <a:ext cx="885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rPr>
              <a:t>General Pipeline for Prompting</a:t>
            </a:r>
            <a:endParaRPr sz="1800">
              <a:solidFill>
                <a:schemeClr val="dk2"/>
              </a:solidFill>
            </a:endParaRPr>
          </a:p>
        </p:txBody>
      </p:sp>
      <p:pic>
        <p:nvPicPr>
          <p:cNvPr id="182" name="Google Shape;182;p27"/>
          <p:cNvPicPr preferRelativeResize="0"/>
          <p:nvPr/>
        </p:nvPicPr>
        <p:blipFill>
          <a:blip r:embed="rId3">
            <a:alphaModFix/>
          </a:blip>
          <a:stretch>
            <a:fillRect/>
          </a:stretch>
        </p:blipFill>
        <p:spPr>
          <a:xfrm>
            <a:off x="285750" y="899125"/>
            <a:ext cx="8509010" cy="3726851"/>
          </a:xfrm>
          <a:prstGeom prst="rect">
            <a:avLst/>
          </a:prstGeom>
          <a:noFill/>
          <a:ln>
            <a:noFill/>
          </a:ln>
        </p:spPr>
      </p:pic>
    </p:spTree>
    <p:extLst>
      <p:ext uri="{BB962C8B-B14F-4D97-AF65-F5344CB8AC3E}">
        <p14:creationId xmlns:p14="http://schemas.microsoft.com/office/powerpoint/2010/main" val="1320874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Zero-Shot Prompting</a:t>
            </a:r>
            <a:endParaRPr sz="2600" b="1"/>
          </a:p>
        </p:txBody>
      </p:sp>
      <p:sp>
        <p:nvSpPr>
          <p:cNvPr id="200" name="Google Shape;200;p29"/>
          <p:cNvSpPr txBox="1"/>
          <p:nvPr/>
        </p:nvSpPr>
        <p:spPr>
          <a:xfrm>
            <a:off x="461650" y="1168400"/>
            <a:ext cx="8410500" cy="1549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Char char="●"/>
            </a:pPr>
            <a:r>
              <a:rPr lang="en" sz="1800">
                <a:solidFill>
                  <a:schemeClr val="dk2"/>
                </a:solidFill>
              </a:rPr>
              <a:t>Simplest setup</a:t>
            </a:r>
            <a:endParaRPr sz="1800">
              <a:solidFill>
                <a:schemeClr val="dk2"/>
              </a:solidFill>
            </a:endParaRPr>
          </a:p>
          <a:p>
            <a:pPr marL="457200" lvl="0" indent="-342900" algn="l" rtl="0">
              <a:spcBef>
                <a:spcPts val="1000"/>
              </a:spcBef>
              <a:spcAft>
                <a:spcPts val="0"/>
              </a:spcAft>
              <a:buClr>
                <a:schemeClr val="dk2"/>
              </a:buClr>
              <a:buSzPts val="1800"/>
              <a:buChar char="●"/>
            </a:pPr>
            <a:r>
              <a:rPr lang="en" sz="1800">
                <a:solidFill>
                  <a:schemeClr val="dk2"/>
                </a:solidFill>
              </a:rPr>
              <a:t>Just provide the instructions, and the facts</a:t>
            </a:r>
            <a:endParaRPr sz="1800">
              <a:solidFill>
                <a:schemeClr val="dk2"/>
              </a:solidFill>
            </a:endParaRPr>
          </a:p>
          <a:p>
            <a:pPr marL="457200" lvl="0" indent="-342900" algn="l" rtl="0">
              <a:spcBef>
                <a:spcPts val="1000"/>
              </a:spcBef>
              <a:spcAft>
                <a:spcPts val="1000"/>
              </a:spcAft>
              <a:buClr>
                <a:schemeClr val="dk2"/>
              </a:buClr>
              <a:buSzPts val="1800"/>
              <a:buChar char="●"/>
            </a:pPr>
            <a:r>
              <a:rPr lang="en" sz="1800">
                <a:solidFill>
                  <a:schemeClr val="dk2"/>
                </a:solidFill>
              </a:rPr>
              <a:t>Since modern LLMs have are already conversant with IPC, no need to provide target statutes </a:t>
            </a:r>
            <a:endParaRPr sz="1800">
              <a:solidFill>
                <a:schemeClr val="dk2"/>
              </a:solidFill>
            </a:endParaRPr>
          </a:p>
        </p:txBody>
      </p:sp>
    </p:spTree>
    <p:extLst>
      <p:ext uri="{BB962C8B-B14F-4D97-AF65-F5344CB8AC3E}">
        <p14:creationId xmlns:p14="http://schemas.microsoft.com/office/powerpoint/2010/main" val="2664965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body" idx="1"/>
          </p:nvPr>
        </p:nvSpPr>
        <p:spPr>
          <a:xfrm>
            <a:off x="69850" y="64350"/>
            <a:ext cx="5410200" cy="50148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t>GPT-4 PROMPT</a:t>
            </a:r>
            <a:endParaRPr sz="1200" b="1" u="sng"/>
          </a:p>
          <a:p>
            <a:pPr marL="0" lvl="0" indent="0" algn="just" rtl="0">
              <a:spcBef>
                <a:spcPts val="1200"/>
              </a:spcBef>
              <a:spcAft>
                <a:spcPts val="0"/>
              </a:spcAft>
              <a:buNone/>
            </a:pPr>
            <a:r>
              <a:rPr lang="en" sz="1000" b="1">
                <a:latin typeface="Open Sans"/>
                <a:ea typeface="Open Sans"/>
                <a:cs typeface="Open Sans"/>
                <a:sym typeface="Open Sans"/>
              </a:rPr>
              <a:t>SYSTEM:</a:t>
            </a:r>
            <a:r>
              <a:rPr lang="en" sz="1000">
                <a:latin typeface="Open Sans"/>
                <a:ea typeface="Open Sans"/>
                <a:cs typeface="Open Sans"/>
                <a:sym typeface="Open Sans"/>
              </a:rPr>
              <a:t> You are an intelligent Legal Statute Identification (LSI) system. You will be provided the the facts of an Indian court document. You need to output the Sections of the Indian Penal Code (IPC) and their corresponding titles which are possibly violated given the facts of the document. You should strictly adhere to the output format. Do not output anything else. It has been found out that on average, each Indian Court Document has may contain between 1 and 12 relevant statutes per document. Keep this in mind while finding out relevant statutes. </a:t>
            </a:r>
            <a:endParaRPr sz="1000">
              <a:latin typeface="Open Sans"/>
              <a:ea typeface="Open Sans"/>
              <a:cs typeface="Open Sans"/>
              <a:sym typeface="Open Sans"/>
            </a:endParaRPr>
          </a:p>
          <a:p>
            <a:pPr marL="0" lvl="0" indent="0" algn="l" rtl="0">
              <a:spcBef>
                <a:spcPts val="1200"/>
              </a:spcBef>
              <a:spcAft>
                <a:spcPts val="0"/>
              </a:spcAft>
              <a:buNone/>
            </a:pPr>
            <a:r>
              <a:rPr lang="en" sz="1000" b="1">
                <a:latin typeface="Open Sans"/>
                <a:ea typeface="Open Sans"/>
                <a:cs typeface="Open Sans"/>
                <a:sym typeface="Open Sans"/>
              </a:rPr>
              <a:t>USER:</a:t>
            </a:r>
            <a:r>
              <a:rPr lang="en" sz="1000">
                <a:latin typeface="Open Sans"/>
                <a:ea typeface="Open Sans"/>
                <a:cs typeface="Open Sans"/>
                <a:sym typeface="Open Sans"/>
              </a:rPr>
              <a:t> Are you clear about your role? </a:t>
            </a:r>
            <a:endParaRPr sz="1000">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ASSISTANT:</a:t>
            </a:r>
            <a:r>
              <a:rPr lang="en" sz="1000">
                <a:latin typeface="Open Sans"/>
                <a:ea typeface="Open Sans"/>
                <a:cs typeface="Open Sans"/>
                <a:sym typeface="Open Sans"/>
              </a:rPr>
              <a:t> Yes, I understand my role as an intelligent Legal Statute Identification (LSI) system. My task is to identify and output the IPC sections and their corresponding titles that may be violated provided the facts of the document. I will adhere strictly to the specified output format. Please provide me with the facts, and I will do my best to assist you. </a:t>
            </a:r>
            <a:endParaRPr sz="1000">
              <a:latin typeface="Open Sans"/>
              <a:ea typeface="Open Sans"/>
              <a:cs typeface="Open Sans"/>
              <a:sym typeface="Open Sans"/>
            </a:endParaRPr>
          </a:p>
          <a:p>
            <a:pPr marL="0" lvl="0" indent="0" algn="l" rtl="0">
              <a:spcBef>
                <a:spcPts val="1200"/>
              </a:spcBef>
              <a:spcAft>
                <a:spcPts val="0"/>
              </a:spcAft>
              <a:buNone/>
            </a:pPr>
            <a:r>
              <a:rPr lang="en" sz="1000" b="1">
                <a:latin typeface="Open Sans"/>
                <a:ea typeface="Open Sans"/>
                <a:cs typeface="Open Sans"/>
                <a:sym typeface="Open Sans"/>
              </a:rPr>
              <a:t>USER:</a:t>
            </a:r>
            <a:r>
              <a:rPr lang="en" sz="1000">
                <a:latin typeface="Open Sans"/>
                <a:ea typeface="Open Sans"/>
                <a:cs typeface="Open Sans"/>
                <a:sym typeface="Open Sans"/>
              </a:rPr>
              <a:t> Output Format: </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&lt;Statute 1&gt;</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&lt;Statute 2&gt;</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&lt;Statute </a:t>
            </a:r>
            <a:r>
              <a:rPr lang="en" sz="1000" i="1">
                <a:latin typeface="Open Sans"/>
                <a:ea typeface="Open Sans"/>
                <a:cs typeface="Open Sans"/>
                <a:sym typeface="Open Sans"/>
              </a:rPr>
              <a:t>x</a:t>
            </a:r>
            <a:r>
              <a:rPr lang="en" sz="1000">
                <a:latin typeface="Open Sans"/>
                <a:ea typeface="Open Sans"/>
                <a:cs typeface="Open Sans"/>
                <a:sym typeface="Open Sans"/>
              </a:rPr>
              <a:t>&gt; </a:t>
            </a:r>
            <a:endParaRPr sz="1000">
              <a:latin typeface="Open Sans"/>
              <a:ea typeface="Open Sans"/>
              <a:cs typeface="Open Sans"/>
              <a:sym typeface="Open Sans"/>
            </a:endParaRPr>
          </a:p>
          <a:p>
            <a:pPr marL="0" lvl="0" indent="0" algn="l" rtl="0">
              <a:spcBef>
                <a:spcPts val="1200"/>
              </a:spcBef>
              <a:spcAft>
                <a:spcPts val="0"/>
              </a:spcAft>
              <a:buNone/>
            </a:pPr>
            <a:r>
              <a:rPr lang="en" sz="1000">
                <a:latin typeface="Open Sans"/>
                <a:ea typeface="Open Sans"/>
                <a:cs typeface="Open Sans"/>
                <a:sym typeface="Open Sans"/>
              </a:rPr>
              <a:t>Facts: &lt;DOCUMENT&gt;</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The IPC statutes which may have been violated are : </a:t>
            </a:r>
            <a:endParaRPr sz="1000">
              <a:latin typeface="Open Sans"/>
              <a:ea typeface="Open Sans"/>
              <a:cs typeface="Open Sans"/>
              <a:sym typeface="Open Sans"/>
            </a:endParaRPr>
          </a:p>
          <a:p>
            <a:pPr marL="0" lvl="0" indent="0" algn="l" rtl="0">
              <a:spcBef>
                <a:spcPts val="1200"/>
              </a:spcBef>
              <a:spcAft>
                <a:spcPts val="1200"/>
              </a:spcAft>
              <a:buNone/>
            </a:pPr>
            <a:r>
              <a:rPr lang="en" sz="1000" b="1">
                <a:latin typeface="Open Sans"/>
                <a:ea typeface="Open Sans"/>
                <a:cs typeface="Open Sans"/>
                <a:sym typeface="Open Sans"/>
              </a:rPr>
              <a:t>ASSISTANT: &lt;LLM OUTPUT&gt;</a:t>
            </a:r>
            <a:endParaRPr sz="1000" b="1">
              <a:latin typeface="Open Sans"/>
              <a:ea typeface="Open Sans"/>
              <a:cs typeface="Open Sans"/>
              <a:sym typeface="Open Sans"/>
            </a:endParaRPr>
          </a:p>
        </p:txBody>
      </p:sp>
      <p:sp>
        <p:nvSpPr>
          <p:cNvPr id="206" name="Google Shape;206;p30"/>
          <p:cNvSpPr txBox="1">
            <a:spLocks noGrp="1"/>
          </p:cNvSpPr>
          <p:nvPr>
            <p:ph type="body" idx="2"/>
          </p:nvPr>
        </p:nvSpPr>
        <p:spPr>
          <a:xfrm>
            <a:off x="5480050" y="333175"/>
            <a:ext cx="3488852" cy="79865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Zero-Shot Prompting</a:t>
            </a:r>
            <a:endParaRPr sz="2600" b="1"/>
          </a:p>
        </p:txBody>
      </p:sp>
      <p:sp>
        <p:nvSpPr>
          <p:cNvPr id="207" name="Google Shape;207;p30"/>
          <p:cNvSpPr txBox="1">
            <a:spLocks noGrp="1"/>
          </p:cNvSpPr>
          <p:nvPr>
            <p:ph type="body" idx="2"/>
          </p:nvPr>
        </p:nvSpPr>
        <p:spPr>
          <a:xfrm>
            <a:off x="5480050" y="1888325"/>
            <a:ext cx="3184200" cy="2483727"/>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1600" dirty="0"/>
          </a:p>
          <a:p>
            <a:pPr marL="457200" lvl="0" indent="-342900" algn="l" rtl="0">
              <a:lnSpc>
                <a:spcPct val="100000"/>
              </a:lnSpc>
              <a:spcBef>
                <a:spcPts val="1000"/>
              </a:spcBef>
              <a:spcAft>
                <a:spcPts val="0"/>
              </a:spcAft>
              <a:buClr>
                <a:schemeClr val="dk2"/>
              </a:buClr>
              <a:buSzPts val="1800"/>
              <a:buChar char="●"/>
            </a:pPr>
            <a:r>
              <a:rPr lang="en" sz="1600" dirty="0"/>
              <a:t>Just provide instructions, and the facts</a:t>
            </a:r>
            <a:br>
              <a:rPr lang="en" sz="1600" dirty="0"/>
            </a:br>
            <a:endParaRPr sz="1600" dirty="0"/>
          </a:p>
          <a:p>
            <a:pPr marL="457200" lvl="0" indent="-342900" algn="l" rtl="0">
              <a:lnSpc>
                <a:spcPct val="100000"/>
              </a:lnSpc>
              <a:spcBef>
                <a:spcPts val="1000"/>
              </a:spcBef>
              <a:spcAft>
                <a:spcPts val="0"/>
              </a:spcAft>
              <a:buClr>
                <a:schemeClr val="dk2"/>
              </a:buClr>
              <a:buSzPts val="1800"/>
              <a:buChar char="●"/>
            </a:pPr>
            <a:r>
              <a:rPr lang="en" sz="1600" dirty="0"/>
              <a:t>Since modern LLMs have are conversant with IPC</a:t>
            </a:r>
            <a:endParaRPr sz="1600" dirty="0"/>
          </a:p>
          <a:p>
            <a:pPr marL="0" lvl="0" indent="0" algn="l" rtl="0">
              <a:spcBef>
                <a:spcPts val="1000"/>
              </a:spcBef>
              <a:spcAft>
                <a:spcPts val="1200"/>
              </a:spcAft>
              <a:buNone/>
            </a:pPr>
            <a:endParaRPr sz="1600" b="1" dirty="0"/>
          </a:p>
        </p:txBody>
      </p:sp>
    </p:spTree>
    <p:extLst>
      <p:ext uri="{BB962C8B-B14F-4D97-AF65-F5344CB8AC3E}">
        <p14:creationId xmlns:p14="http://schemas.microsoft.com/office/powerpoint/2010/main" val="2069572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body" idx="2"/>
          </p:nvPr>
        </p:nvSpPr>
        <p:spPr>
          <a:xfrm>
            <a:off x="5518202" y="342903"/>
            <a:ext cx="3557704" cy="79865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dirty="0"/>
              <a:t>Zero-Shot Prompting</a:t>
            </a:r>
            <a:endParaRPr sz="2600" b="1" dirty="0"/>
          </a:p>
        </p:txBody>
      </p:sp>
      <p:sp>
        <p:nvSpPr>
          <p:cNvPr id="213" name="Google Shape;213;p31"/>
          <p:cNvSpPr txBox="1">
            <a:spLocks noGrp="1"/>
          </p:cNvSpPr>
          <p:nvPr>
            <p:ph type="body" idx="2"/>
          </p:nvPr>
        </p:nvSpPr>
        <p:spPr>
          <a:xfrm>
            <a:off x="5480050" y="1888325"/>
            <a:ext cx="3420000" cy="2852545"/>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SzPts val="1800"/>
              <a:buChar char="●"/>
            </a:pPr>
            <a:r>
              <a:rPr lang="en" sz="1800" dirty="0"/>
              <a:t>GPT-4 outperform many classification-based methods</a:t>
            </a:r>
            <a:br>
              <a:rPr lang="en" sz="1800" dirty="0"/>
            </a:br>
            <a:endParaRPr sz="1800" dirty="0"/>
          </a:p>
          <a:p>
            <a:pPr marL="457200" lvl="0" indent="-342900" algn="l" rtl="0">
              <a:lnSpc>
                <a:spcPct val="100000"/>
              </a:lnSpc>
              <a:spcBef>
                <a:spcPts val="0"/>
              </a:spcBef>
              <a:spcAft>
                <a:spcPts val="0"/>
              </a:spcAft>
              <a:buSzPts val="1800"/>
              <a:buChar char="●"/>
            </a:pPr>
            <a:r>
              <a:rPr lang="en" sz="1800" dirty="0"/>
              <a:t>Comes close to the best</a:t>
            </a:r>
            <a:br>
              <a:rPr lang="en" sz="1800" dirty="0"/>
            </a:br>
            <a:endParaRPr sz="1800" dirty="0"/>
          </a:p>
          <a:p>
            <a:pPr marL="457200" lvl="0" indent="-342900" algn="l" rtl="0">
              <a:lnSpc>
                <a:spcPct val="100000"/>
              </a:lnSpc>
              <a:spcBef>
                <a:spcPts val="1000"/>
              </a:spcBef>
              <a:spcAft>
                <a:spcPts val="0"/>
              </a:spcAft>
              <a:buSzPts val="1800"/>
              <a:buChar char="●"/>
            </a:pPr>
            <a:r>
              <a:rPr lang="en" sz="1800" dirty="0"/>
              <a:t>Best recall for GPT-4</a:t>
            </a:r>
            <a:endParaRPr sz="1800" dirty="0"/>
          </a:p>
          <a:p>
            <a:pPr marL="0" lvl="0" indent="0" algn="l" rtl="0">
              <a:spcBef>
                <a:spcPts val="1000"/>
              </a:spcBef>
              <a:spcAft>
                <a:spcPts val="1200"/>
              </a:spcAft>
              <a:buNone/>
            </a:pPr>
            <a:endParaRPr sz="1800" b="1" dirty="0"/>
          </a:p>
        </p:txBody>
      </p:sp>
      <p:graphicFrame>
        <p:nvGraphicFramePr>
          <p:cNvPr id="214" name="Google Shape;214;p31"/>
          <p:cNvGraphicFramePr/>
          <p:nvPr>
            <p:extLst>
              <p:ext uri="{D42A27DB-BD31-4B8C-83A1-F6EECF244321}">
                <p14:modId xmlns:p14="http://schemas.microsoft.com/office/powerpoint/2010/main" val="3687811113"/>
              </p:ext>
            </p:extLst>
          </p:nvPr>
        </p:nvGraphicFramePr>
        <p:xfrm>
          <a:off x="409575" y="771525"/>
          <a:ext cx="4826100" cy="2377260"/>
        </p:xfrm>
        <a:graphic>
          <a:graphicData uri="http://schemas.openxmlformats.org/drawingml/2006/table">
            <a:tbl>
              <a:tblPr>
                <a:noFill/>
              </a:tblPr>
              <a:tblGrid>
                <a:gridCol w="1206525">
                  <a:extLst>
                    <a:ext uri="{9D8B030D-6E8A-4147-A177-3AD203B41FA5}">
                      <a16:colId xmlns:a16="http://schemas.microsoft.com/office/drawing/2014/main" val="20000"/>
                    </a:ext>
                  </a:extLst>
                </a:gridCol>
                <a:gridCol w="1206525">
                  <a:extLst>
                    <a:ext uri="{9D8B030D-6E8A-4147-A177-3AD203B41FA5}">
                      <a16:colId xmlns:a16="http://schemas.microsoft.com/office/drawing/2014/main" val="20001"/>
                    </a:ext>
                  </a:extLst>
                </a:gridCol>
                <a:gridCol w="1206525">
                  <a:extLst>
                    <a:ext uri="{9D8B030D-6E8A-4147-A177-3AD203B41FA5}">
                      <a16:colId xmlns:a16="http://schemas.microsoft.com/office/drawing/2014/main" val="20002"/>
                    </a:ext>
                  </a:extLst>
                </a:gridCol>
                <a:gridCol w="12065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b="1">
                          <a:latin typeface="Open Sans"/>
                          <a:ea typeface="Open Sans"/>
                          <a:cs typeface="Open Sans"/>
                          <a:sym typeface="Open Sans"/>
                        </a:rPr>
                        <a:t>MODEL</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m-PREC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m-F1</a:t>
                      </a:r>
                      <a:endParaRPr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Classification-based models (No Text Generation)</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BEST</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32.83</a:t>
                      </a:r>
                      <a:endParaRPr b="1">
                        <a:solidFill>
                          <a:srgbClr val="9900FF"/>
                        </a:solidFill>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28.48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28.78</a:t>
                      </a:r>
                      <a:endParaRPr b="1">
                        <a:solidFill>
                          <a:srgbClr val="9900FF"/>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latin typeface="Open Sans"/>
                          <a:ea typeface="Open Sans"/>
                          <a:cs typeface="Open Sans"/>
                          <a:sym typeface="Open Sans"/>
                        </a:rPr>
                        <a:t>Other</a:t>
                      </a:r>
                      <a:endParaRPr dirty="0">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25.69</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18.55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20.39</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(Zero-Shot)</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27.15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29.18</a:t>
                      </a:r>
                      <a:endParaRPr b="1">
                        <a:solidFill>
                          <a:srgbClr val="9900FF"/>
                        </a:solidFill>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u="sng" dirty="0">
                          <a:latin typeface="Open Sans"/>
                          <a:ea typeface="Open Sans"/>
                          <a:cs typeface="Open Sans"/>
                          <a:sym typeface="Open Sans"/>
                        </a:rPr>
                        <a:t>26.13</a:t>
                      </a:r>
                      <a:endParaRPr u="sng" dirty="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4587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body" idx="1"/>
          </p:nvPr>
        </p:nvSpPr>
        <p:spPr>
          <a:xfrm>
            <a:off x="69850" y="87450"/>
            <a:ext cx="5410200" cy="4968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t>GPT-4 PROMPT</a:t>
            </a:r>
            <a:endParaRPr sz="1200" b="1" u="sng"/>
          </a:p>
          <a:p>
            <a:pPr marL="0" lvl="0" indent="0" algn="just" rtl="0">
              <a:spcBef>
                <a:spcPts val="1200"/>
              </a:spcBef>
              <a:spcAft>
                <a:spcPts val="0"/>
              </a:spcAft>
              <a:buNone/>
            </a:pPr>
            <a:r>
              <a:rPr lang="en" sz="1000" b="1">
                <a:latin typeface="Open Sans"/>
                <a:ea typeface="Open Sans"/>
                <a:cs typeface="Open Sans"/>
                <a:sym typeface="Open Sans"/>
              </a:rPr>
              <a:t>SYSTEM:</a:t>
            </a:r>
            <a:r>
              <a:rPr lang="en" sz="1000">
                <a:latin typeface="Open Sans"/>
                <a:ea typeface="Open Sans"/>
                <a:cs typeface="Open Sans"/>
                <a:sym typeface="Open Sans"/>
              </a:rPr>
              <a:t> You are an intelligent Legal Statute Identification (LSI) system. You will be provided the the facts of an Indian court document. </a:t>
            </a:r>
            <a:r>
              <a:rPr lang="en" sz="1000">
                <a:highlight>
                  <a:srgbClr val="F6B26B"/>
                </a:highlight>
                <a:latin typeface="Open Sans"/>
                <a:ea typeface="Open Sans"/>
                <a:cs typeface="Open Sans"/>
                <a:sym typeface="Open Sans"/>
              </a:rPr>
              <a:t>In addition to this, I will give you a collection of Indian Penal Code (IPC) Statutes with their titles</a:t>
            </a:r>
            <a:r>
              <a:rPr lang="en" sz="1000">
                <a:latin typeface="Open Sans"/>
                <a:ea typeface="Open Sans"/>
                <a:cs typeface="Open Sans"/>
                <a:sym typeface="Open Sans"/>
              </a:rPr>
              <a:t>. From this collection, you need to output the Sections their corresponding titles which are possibly violated given the facts of the document. You should strictly adhere to the output format. Do not output anything else. </a:t>
            </a:r>
            <a:r>
              <a:rPr lang="en" sz="1000">
                <a:highlight>
                  <a:srgbClr val="F6B26B"/>
                </a:highlight>
                <a:latin typeface="Open Sans"/>
                <a:ea typeface="Open Sans"/>
                <a:cs typeface="Open Sans"/>
                <a:sym typeface="Open Sans"/>
              </a:rPr>
              <a:t>Do not output IPC Sections which are not a part of this collection.</a:t>
            </a:r>
            <a:r>
              <a:rPr lang="en" sz="1000">
                <a:latin typeface="Open Sans"/>
                <a:ea typeface="Open Sans"/>
                <a:cs typeface="Open Sans"/>
                <a:sym typeface="Open Sans"/>
              </a:rPr>
              <a:t> It has been found out that on average, each Indian Court Document has between 1 to 12 relevant statutes per document. Keep this in mind while finding out relevant statutes. </a:t>
            </a:r>
            <a:endParaRPr sz="1000">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 …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ASSISTANT: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a:t>
            </a:r>
            <a:r>
              <a:rPr lang="en" sz="1000">
                <a:latin typeface="Open Sans"/>
                <a:ea typeface="Open Sans"/>
                <a:cs typeface="Open Sans"/>
                <a:sym typeface="Open Sans"/>
              </a:rPr>
              <a:t> </a:t>
            </a:r>
            <a:r>
              <a:rPr lang="en" sz="1000">
                <a:highlight>
                  <a:srgbClr val="F6B26B"/>
                </a:highlight>
                <a:latin typeface="Open Sans"/>
                <a:ea typeface="Open Sans"/>
                <a:cs typeface="Open Sans"/>
                <a:sym typeface="Open Sans"/>
              </a:rPr>
              <a:t>Collection of IPC Sections and their titles:</a:t>
            </a:r>
            <a:endParaRPr sz="1000">
              <a:highlight>
                <a:srgbClr val="F6B26B"/>
              </a:highlight>
              <a:latin typeface="Open Sans"/>
              <a:ea typeface="Open Sans"/>
              <a:cs typeface="Open Sans"/>
              <a:sym typeface="Open Sans"/>
            </a:endParaRPr>
          </a:p>
          <a:p>
            <a:pPr marL="0" lvl="0" indent="0" algn="l" rtl="0">
              <a:spcBef>
                <a:spcPts val="1200"/>
              </a:spcBef>
              <a:spcAft>
                <a:spcPts val="0"/>
              </a:spcAft>
              <a:buNone/>
            </a:pPr>
            <a:r>
              <a:rPr lang="en" sz="1000">
                <a:highlight>
                  <a:srgbClr val="F6B26B"/>
                </a:highlight>
                <a:latin typeface="Open Sans"/>
                <a:ea typeface="Open Sans"/>
                <a:cs typeface="Open Sans"/>
                <a:sym typeface="Open Sans"/>
              </a:rPr>
              <a:t>Section 120B : Punishment of criminal conspiracy</a:t>
            </a:r>
            <a:endParaRPr sz="1000">
              <a:highlight>
                <a:srgbClr val="F6B26B"/>
              </a:highlight>
              <a:latin typeface="Open Sans"/>
              <a:ea typeface="Open Sans"/>
              <a:cs typeface="Open Sans"/>
              <a:sym typeface="Open Sans"/>
            </a:endParaRPr>
          </a:p>
          <a:p>
            <a:pPr marL="0" lvl="0" indent="0" algn="l" rtl="0">
              <a:spcBef>
                <a:spcPts val="0"/>
              </a:spcBef>
              <a:spcAft>
                <a:spcPts val="0"/>
              </a:spcAft>
              <a:buNone/>
            </a:pPr>
            <a:r>
              <a:rPr lang="en" sz="1000">
                <a:highlight>
                  <a:srgbClr val="F6B26B"/>
                </a:highlight>
                <a:latin typeface="Open Sans"/>
                <a:ea typeface="Open Sans"/>
                <a:cs typeface="Open Sans"/>
                <a:sym typeface="Open Sans"/>
              </a:rPr>
              <a:t>Section 186 : Obstructing public servant in discharge of public functions</a:t>
            </a:r>
            <a:endParaRPr sz="1000">
              <a:highlight>
                <a:srgbClr val="F6B26B"/>
              </a:highlight>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 </a:t>
            </a:r>
            <a:endParaRPr sz="1000">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sz="1000">
                <a:latin typeface="Open Sans"/>
                <a:ea typeface="Open Sans"/>
                <a:cs typeface="Open Sans"/>
                <a:sym typeface="Open Sans"/>
              </a:rPr>
              <a:t>Output Format: </a:t>
            </a: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latin typeface="Open Sans"/>
                <a:ea typeface="Open Sans"/>
                <a:cs typeface="Open Sans"/>
                <a:sym typeface="Open Sans"/>
              </a:rPr>
              <a:t>… (SAME) …</a:t>
            </a:r>
            <a:endParaRPr sz="1000">
              <a:latin typeface="Open Sans"/>
              <a:ea typeface="Open Sans"/>
              <a:cs typeface="Open Sans"/>
              <a:sym typeface="Open Sans"/>
            </a:endParaRPr>
          </a:p>
          <a:p>
            <a:pPr marL="0" lvl="0" indent="0" algn="l" rtl="0">
              <a:spcBef>
                <a:spcPts val="1200"/>
              </a:spcBef>
              <a:spcAft>
                <a:spcPts val="0"/>
              </a:spcAft>
              <a:buNone/>
            </a:pPr>
            <a:r>
              <a:rPr lang="en" sz="1000">
                <a:latin typeface="Open Sans"/>
                <a:ea typeface="Open Sans"/>
                <a:cs typeface="Open Sans"/>
                <a:sym typeface="Open Sans"/>
              </a:rPr>
              <a:t>Facts:  &lt;DOCUMENT&gt;</a:t>
            </a:r>
            <a:endParaRPr sz="10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latin typeface="Open Sans"/>
                <a:ea typeface="Open Sans"/>
                <a:cs typeface="Open Sans"/>
                <a:sym typeface="Open Sans"/>
              </a:rPr>
              <a:t>The IPC statutes which may have been violated are : </a:t>
            </a:r>
            <a:endParaRPr sz="1000">
              <a:latin typeface="Open Sans"/>
              <a:ea typeface="Open Sans"/>
              <a:cs typeface="Open Sans"/>
              <a:sym typeface="Open Sans"/>
            </a:endParaRPr>
          </a:p>
          <a:p>
            <a:pPr marL="0" lvl="0" indent="0" algn="l" rtl="0">
              <a:spcBef>
                <a:spcPts val="1200"/>
              </a:spcBef>
              <a:spcAft>
                <a:spcPts val="1200"/>
              </a:spcAft>
              <a:buNone/>
            </a:pPr>
            <a:r>
              <a:rPr lang="en" sz="1000" b="1">
                <a:latin typeface="Open Sans"/>
                <a:ea typeface="Open Sans"/>
                <a:cs typeface="Open Sans"/>
                <a:sym typeface="Open Sans"/>
              </a:rPr>
              <a:t>ASSISTANT: &lt;LLM OUTPUT&gt;</a:t>
            </a:r>
            <a:endParaRPr sz="1000" b="1">
              <a:latin typeface="Open Sans"/>
              <a:ea typeface="Open Sans"/>
              <a:cs typeface="Open Sans"/>
              <a:sym typeface="Open Sans"/>
            </a:endParaRPr>
          </a:p>
        </p:txBody>
      </p:sp>
      <p:sp>
        <p:nvSpPr>
          <p:cNvPr id="220" name="Google Shape;220;p32"/>
          <p:cNvSpPr txBox="1">
            <a:spLocks noGrp="1"/>
          </p:cNvSpPr>
          <p:nvPr>
            <p:ph type="body" idx="2"/>
          </p:nvPr>
        </p:nvSpPr>
        <p:spPr>
          <a:xfrm>
            <a:off x="5480049" y="333175"/>
            <a:ext cx="3527763" cy="1258776"/>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Zero-Shot Prompting (with Statutes)</a:t>
            </a:r>
            <a:endParaRPr sz="2600" b="1"/>
          </a:p>
        </p:txBody>
      </p:sp>
      <p:sp>
        <p:nvSpPr>
          <p:cNvPr id="221" name="Google Shape;221;p32"/>
          <p:cNvSpPr txBox="1">
            <a:spLocks noGrp="1"/>
          </p:cNvSpPr>
          <p:nvPr>
            <p:ph type="body" idx="2"/>
          </p:nvPr>
        </p:nvSpPr>
        <p:spPr>
          <a:xfrm>
            <a:off x="5480050" y="1888325"/>
            <a:ext cx="3184200" cy="2355486"/>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Clr>
                <a:schemeClr val="dk2"/>
              </a:buClr>
              <a:buSzPts val="1800"/>
              <a:buChar char="●"/>
            </a:pPr>
            <a:r>
              <a:rPr lang="en" sz="1600" dirty="0"/>
              <a:t>Additionally, specify the IDs (Sec No. of IPC) of target set of statutes</a:t>
            </a:r>
            <a:br>
              <a:rPr lang="en" sz="1600" dirty="0"/>
            </a:br>
            <a:endParaRPr sz="1600" dirty="0"/>
          </a:p>
          <a:p>
            <a:pPr marL="457200" lvl="0" indent="-342900" algn="l" rtl="0">
              <a:lnSpc>
                <a:spcPct val="100000"/>
              </a:lnSpc>
              <a:spcBef>
                <a:spcPts val="1000"/>
              </a:spcBef>
              <a:spcAft>
                <a:spcPts val="0"/>
              </a:spcAft>
              <a:buClr>
                <a:schemeClr val="dk2"/>
              </a:buClr>
              <a:buSzPts val="1800"/>
              <a:buChar char="●"/>
            </a:pPr>
            <a:r>
              <a:rPr lang="en" sz="1600" dirty="0"/>
              <a:t>Can also specify the titles of all target statutes </a:t>
            </a:r>
            <a:endParaRPr sz="1600" dirty="0"/>
          </a:p>
          <a:p>
            <a:pPr marL="0" lvl="0" indent="0" algn="l" rtl="0">
              <a:spcBef>
                <a:spcPts val="1000"/>
              </a:spcBef>
              <a:spcAft>
                <a:spcPts val="1200"/>
              </a:spcAft>
              <a:buNone/>
            </a:pPr>
            <a:endParaRPr sz="1600" b="1" dirty="0"/>
          </a:p>
        </p:txBody>
      </p:sp>
    </p:spTree>
    <p:extLst>
      <p:ext uri="{BB962C8B-B14F-4D97-AF65-F5344CB8AC3E}">
        <p14:creationId xmlns:p14="http://schemas.microsoft.com/office/powerpoint/2010/main" val="378422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311700" y="29872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Court case judgements</a:t>
            </a:r>
            <a:endParaRPr/>
          </a:p>
        </p:txBody>
      </p:sp>
      <p:sp>
        <p:nvSpPr>
          <p:cNvPr id="149" name="Google Shape;149;p13"/>
          <p:cNvSpPr txBox="1">
            <a:spLocks noGrp="1"/>
          </p:cNvSpPr>
          <p:nvPr>
            <p:ph type="body" idx="1"/>
          </p:nvPr>
        </p:nvSpPr>
        <p:spPr>
          <a:xfrm>
            <a:off x="311700" y="896442"/>
            <a:ext cx="8401728" cy="3655085"/>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solidFill>
                  <a:schemeClr val="dk1"/>
                </a:solidFill>
              </a:rPr>
              <a:t>The final judgement pronounced by a Court of Law at the end of a case</a:t>
            </a:r>
            <a:endParaRPr/>
          </a:p>
          <a:p>
            <a:pPr marL="457200" lvl="0" indent="-342900" algn="l" rtl="0">
              <a:lnSpc>
                <a:spcPct val="115000"/>
              </a:lnSpc>
              <a:spcBef>
                <a:spcPts val="0"/>
              </a:spcBef>
              <a:spcAft>
                <a:spcPts val="0"/>
              </a:spcAft>
              <a:buSzPts val="1800"/>
              <a:buChar char="●"/>
            </a:pPr>
            <a:r>
              <a:rPr lang="en" b="1">
                <a:solidFill>
                  <a:srgbClr val="7030A0"/>
                </a:solidFill>
              </a:rPr>
              <a:t>Contains metadata (preamble) and the main judgement text</a:t>
            </a:r>
            <a:endParaRPr/>
          </a:p>
          <a:p>
            <a:pPr marL="457200" lvl="0" indent="-342900" algn="l" rtl="0">
              <a:lnSpc>
                <a:spcPct val="115000"/>
              </a:lnSpc>
              <a:spcBef>
                <a:spcPts val="0"/>
              </a:spcBef>
              <a:spcAft>
                <a:spcPts val="0"/>
              </a:spcAft>
              <a:buSzPts val="1800"/>
              <a:buChar char="●"/>
            </a:pPr>
            <a:r>
              <a:rPr lang="en">
                <a:solidFill>
                  <a:schemeClr val="dk1"/>
                </a:solidFill>
              </a:rPr>
              <a:t>Judgements by important courts usually publicly available, particularly in Common Law jurisdictions (caselaw)</a:t>
            </a:r>
            <a:endParaRPr/>
          </a:p>
          <a:p>
            <a:pPr marL="914400" lvl="1" indent="-317500" algn="l" rtl="0">
              <a:lnSpc>
                <a:spcPct val="115000"/>
              </a:lnSpc>
              <a:spcBef>
                <a:spcPts val="0"/>
              </a:spcBef>
              <a:spcAft>
                <a:spcPts val="0"/>
              </a:spcAft>
              <a:buSzPts val="1400"/>
              <a:buChar char="○"/>
            </a:pPr>
            <a:r>
              <a:rPr lang="en" u="sng">
                <a:solidFill>
                  <a:schemeClr val="dk1"/>
                </a:solidFill>
                <a:hlinkClick r:id="rId3">
                  <a:extLst>
                    <a:ext uri="{A12FA001-AC4F-418D-AE19-62706E023703}">
                      <ahyp:hlinkClr xmlns:ahyp="http://schemas.microsoft.com/office/drawing/2018/hyperlinkcolor" val="tx"/>
                    </a:ext>
                  </a:extLst>
                </a:hlinkClick>
              </a:rPr>
              <a:t>https://www.echr.coe.int/Pages/home.aspx?p=caselaw&amp;c</a:t>
            </a:r>
            <a:r>
              <a:rPr lang="en">
                <a:solidFill>
                  <a:schemeClr val="dk1"/>
                </a:solidFill>
              </a:rPr>
              <a:t> - ECHR</a:t>
            </a:r>
            <a:endParaRPr>
              <a:solidFill>
                <a:schemeClr val="dk1"/>
              </a:solidFill>
            </a:endParaRPr>
          </a:p>
          <a:p>
            <a:pPr marL="914400" lvl="1" indent="-317500" algn="l" rtl="0">
              <a:lnSpc>
                <a:spcPct val="115000"/>
              </a:lnSpc>
              <a:spcBef>
                <a:spcPts val="0"/>
              </a:spcBef>
              <a:spcAft>
                <a:spcPts val="0"/>
              </a:spcAft>
              <a:buSzPts val="1400"/>
              <a:buChar char="○"/>
            </a:pPr>
            <a:r>
              <a:rPr lang="en" u="sng">
                <a:solidFill>
                  <a:schemeClr val="dk1"/>
                </a:solidFill>
                <a:hlinkClick r:id="rId4">
                  <a:extLst>
                    <a:ext uri="{A12FA001-AC4F-418D-AE19-62706E023703}">
                      <ahyp:hlinkClr xmlns:ahyp="http://schemas.microsoft.com/office/drawing/2018/hyperlinkcolor" val="tx"/>
                    </a:ext>
                  </a:extLst>
                </a:hlinkClick>
              </a:rPr>
              <a:t>https://main.sci.gov.in/judgments</a:t>
            </a:r>
            <a:r>
              <a:rPr lang="en">
                <a:solidFill>
                  <a:schemeClr val="dk1"/>
                </a:solidFill>
              </a:rPr>
              <a:t> - India </a:t>
            </a:r>
            <a:endParaRPr/>
          </a:p>
          <a:p>
            <a:pPr marL="914400" lvl="1" indent="-317500" algn="l" rtl="0">
              <a:lnSpc>
                <a:spcPct val="115000"/>
              </a:lnSpc>
              <a:spcBef>
                <a:spcPts val="0"/>
              </a:spcBef>
              <a:spcAft>
                <a:spcPts val="0"/>
              </a:spcAft>
              <a:buSzPts val="1400"/>
              <a:buChar char="○"/>
            </a:pPr>
            <a:r>
              <a:rPr lang="en" u="sng">
                <a:solidFill>
                  <a:schemeClr val="dk1"/>
                </a:solidFill>
                <a:hlinkClick r:id="rId5">
                  <a:extLst>
                    <a:ext uri="{A12FA001-AC4F-418D-AE19-62706E023703}">
                      <ahyp:hlinkClr xmlns:ahyp="http://schemas.microsoft.com/office/drawing/2018/hyperlinkcolor" val="tx"/>
                    </a:ext>
                  </a:extLst>
                </a:hlinkClick>
              </a:rPr>
              <a:t>https://www.supremecourt.uk/decided-cases/</a:t>
            </a:r>
            <a:r>
              <a:rPr lang="en">
                <a:solidFill>
                  <a:schemeClr val="dk1"/>
                </a:solidFill>
              </a:rPr>
              <a:t> - UK</a:t>
            </a:r>
            <a:endParaRPr>
              <a:solidFill>
                <a:schemeClr val="dk1"/>
              </a:solidFill>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228600" algn="l" rtl="0">
              <a:lnSpc>
                <a:spcPct val="115000"/>
              </a:lnSpc>
              <a:spcBef>
                <a:spcPts val="0"/>
              </a:spcBef>
              <a:spcAft>
                <a:spcPts val="0"/>
              </a:spcAft>
              <a:buSzPts val="1800"/>
              <a:buNone/>
            </a:pPr>
            <a:endParaRPr>
              <a:solidFill>
                <a:schemeClr val="dk1"/>
              </a:solidFill>
            </a:endParaRPr>
          </a:p>
        </p:txBody>
      </p:sp>
      <p:sp>
        <p:nvSpPr>
          <p:cNvPr id="150" name="Google Shape;15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pic>
        <p:nvPicPr>
          <p:cNvPr id="151" name="Google Shape;151;p13"/>
          <p:cNvPicPr preferRelativeResize="0"/>
          <p:nvPr/>
        </p:nvPicPr>
        <p:blipFill rotWithShape="1">
          <a:blip r:embed="rId6">
            <a:alphaModFix/>
          </a:blip>
          <a:srcRect/>
          <a:stretch/>
        </p:blipFill>
        <p:spPr>
          <a:xfrm>
            <a:off x="1846720" y="3067997"/>
            <a:ext cx="6625738" cy="198882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body" idx="2"/>
          </p:nvPr>
        </p:nvSpPr>
        <p:spPr>
          <a:xfrm>
            <a:off x="5311302" y="333175"/>
            <a:ext cx="3524398" cy="1258776"/>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dirty="0"/>
              <a:t>Zero-Shot Prompting (with Statutes)</a:t>
            </a:r>
            <a:endParaRPr sz="2600" b="1" dirty="0"/>
          </a:p>
        </p:txBody>
      </p:sp>
      <p:sp>
        <p:nvSpPr>
          <p:cNvPr id="227" name="Google Shape;227;p33"/>
          <p:cNvSpPr txBox="1">
            <a:spLocks noGrp="1"/>
          </p:cNvSpPr>
          <p:nvPr>
            <p:ph type="body" idx="2"/>
          </p:nvPr>
        </p:nvSpPr>
        <p:spPr>
          <a:xfrm>
            <a:off x="5480050" y="2269325"/>
            <a:ext cx="3355500" cy="1415742"/>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SzPts val="1800"/>
              <a:buChar char="●"/>
            </a:pPr>
            <a:r>
              <a:rPr lang="en" sz="1600" dirty="0"/>
              <a:t>GPT-4 performance m-F1 remains unchanged</a:t>
            </a:r>
            <a:br>
              <a:rPr lang="en" sz="1600" dirty="0"/>
            </a:br>
            <a:endParaRPr sz="1600" dirty="0"/>
          </a:p>
          <a:p>
            <a:pPr marL="457200" lvl="0" indent="-342900" algn="l" rtl="0">
              <a:lnSpc>
                <a:spcPct val="100000"/>
              </a:lnSpc>
              <a:spcBef>
                <a:spcPts val="0"/>
              </a:spcBef>
              <a:spcAft>
                <a:spcPts val="0"/>
              </a:spcAft>
              <a:buSzPts val="1800"/>
              <a:buChar char="●"/>
            </a:pPr>
            <a:r>
              <a:rPr lang="en" sz="1600" dirty="0"/>
              <a:t>Higher recall but lower precision</a:t>
            </a:r>
            <a:endParaRPr sz="1600" dirty="0"/>
          </a:p>
        </p:txBody>
      </p:sp>
      <p:graphicFrame>
        <p:nvGraphicFramePr>
          <p:cNvPr id="228" name="Google Shape;228;p33"/>
          <p:cNvGraphicFramePr/>
          <p:nvPr>
            <p:extLst>
              <p:ext uri="{D42A27DB-BD31-4B8C-83A1-F6EECF244321}">
                <p14:modId xmlns:p14="http://schemas.microsoft.com/office/powerpoint/2010/main" val="3010058936"/>
              </p:ext>
            </p:extLst>
          </p:nvPr>
        </p:nvGraphicFramePr>
        <p:xfrm>
          <a:off x="449021" y="1416985"/>
          <a:ext cx="4826100" cy="3169680"/>
        </p:xfrm>
        <a:graphic>
          <a:graphicData uri="http://schemas.openxmlformats.org/drawingml/2006/table">
            <a:tbl>
              <a:tblPr>
                <a:noFill/>
              </a:tblPr>
              <a:tblGrid>
                <a:gridCol w="1206525">
                  <a:extLst>
                    <a:ext uri="{9D8B030D-6E8A-4147-A177-3AD203B41FA5}">
                      <a16:colId xmlns:a16="http://schemas.microsoft.com/office/drawing/2014/main" val="20000"/>
                    </a:ext>
                  </a:extLst>
                </a:gridCol>
                <a:gridCol w="1206525">
                  <a:extLst>
                    <a:ext uri="{9D8B030D-6E8A-4147-A177-3AD203B41FA5}">
                      <a16:colId xmlns:a16="http://schemas.microsoft.com/office/drawing/2014/main" val="20001"/>
                    </a:ext>
                  </a:extLst>
                </a:gridCol>
                <a:gridCol w="1206525">
                  <a:extLst>
                    <a:ext uri="{9D8B030D-6E8A-4147-A177-3AD203B41FA5}">
                      <a16:colId xmlns:a16="http://schemas.microsoft.com/office/drawing/2014/main" val="20002"/>
                    </a:ext>
                  </a:extLst>
                </a:gridCol>
                <a:gridCol w="12065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b="1">
                          <a:latin typeface="Open Sans"/>
                          <a:ea typeface="Open Sans"/>
                          <a:cs typeface="Open Sans"/>
                          <a:sym typeface="Open Sans"/>
                        </a:rPr>
                        <a:t>MODEL</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m-PREC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m-F1</a:t>
                      </a:r>
                      <a:endParaRPr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Classification-based models (No Text Generation)</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BEST</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32.83</a:t>
                      </a:r>
                      <a:endParaRPr b="1">
                        <a:solidFill>
                          <a:srgbClr val="9900FF"/>
                        </a:solidFill>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28.48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28.78</a:t>
                      </a:r>
                      <a:endParaRPr b="1">
                        <a:solidFill>
                          <a:srgbClr val="9900FF"/>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latin typeface="Open Sans"/>
                          <a:ea typeface="Open Sans"/>
                          <a:cs typeface="Open Sans"/>
                          <a:sym typeface="Open Sans"/>
                        </a:rPr>
                        <a:t>Other</a:t>
                      </a:r>
                      <a:endParaRPr dirty="0">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25.69</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18.55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20.39</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(Zero-Shot)</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27.15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29.18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26.13</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5"/>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(Zero-Shot with Statutes)</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26.08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32.28</a:t>
                      </a:r>
                      <a:endParaRPr b="1">
                        <a:solidFill>
                          <a:srgbClr val="9900FF"/>
                        </a:solidFill>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u="sng" dirty="0">
                          <a:latin typeface="Open Sans"/>
                          <a:ea typeface="Open Sans"/>
                          <a:cs typeface="Open Sans"/>
                          <a:sym typeface="Open Sans"/>
                        </a:rPr>
                        <a:t>26.24</a:t>
                      </a:r>
                      <a:endParaRPr u="sng" dirty="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38890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body" idx="1"/>
          </p:nvPr>
        </p:nvSpPr>
        <p:spPr>
          <a:xfrm>
            <a:off x="69850" y="128375"/>
            <a:ext cx="5410200" cy="4968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t>GPT-4 PROMPT</a:t>
            </a:r>
            <a:endParaRPr sz="1200" b="1" u="sng"/>
          </a:p>
          <a:p>
            <a:pPr marL="0" lvl="0" indent="0" algn="just" rtl="0">
              <a:spcBef>
                <a:spcPts val="1200"/>
              </a:spcBef>
              <a:spcAft>
                <a:spcPts val="0"/>
              </a:spcAft>
              <a:buNone/>
            </a:pPr>
            <a:r>
              <a:rPr lang="en" sz="1000" b="1">
                <a:latin typeface="Open Sans"/>
                <a:ea typeface="Open Sans"/>
                <a:cs typeface="Open Sans"/>
                <a:sym typeface="Open Sans"/>
              </a:rPr>
              <a:t>SYSTEM:</a:t>
            </a:r>
            <a:r>
              <a:rPr lang="en" sz="1000">
                <a:latin typeface="Open Sans"/>
                <a:ea typeface="Open Sans"/>
                <a:cs typeface="Open Sans"/>
                <a:sym typeface="Open Sans"/>
              </a:rPr>
              <a:t> You are an intelligent Legal Statute Identification (LSI) system. You will be provided the the facts of an Indian court document. You need to output the Sections of the Indian Penal Code ( IPC) and their corresponding titles which are possibly violated given the facts of the document. You should strictly adhere to the output format. Do not output anything else. It has been found out that on average, each Indian Court Document has may contain between 1 and 12 relevant statutes per document. Keep this in mind while finding out relevant statutes. </a:t>
            </a:r>
            <a:r>
              <a:rPr lang="en" sz="1000">
                <a:highlight>
                  <a:srgbClr val="9FC5E8"/>
                </a:highlight>
                <a:latin typeface="Open Sans"/>
                <a:ea typeface="Open Sans"/>
                <a:cs typeface="Open Sans"/>
                <a:sym typeface="Open Sans"/>
              </a:rPr>
              <a:t>To help you, I will give an example document and the output for that document. Go over the document and try to understand how statute identification is done. The output tells you the corrent way to output the statutes. </a:t>
            </a:r>
            <a:endParaRPr sz="1000">
              <a:highlight>
                <a:srgbClr val="9FC5E8"/>
              </a:highlight>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 …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ASSISTANT: …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a:t>
            </a:r>
            <a:r>
              <a:rPr lang="en" sz="1000">
                <a:latin typeface="Open Sans"/>
                <a:ea typeface="Open Sans"/>
                <a:cs typeface="Open Sans"/>
                <a:sym typeface="Open Sans"/>
              </a:rPr>
              <a:t> Output Format: </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 (SAME) …</a:t>
            </a:r>
            <a:endParaRPr sz="1000">
              <a:latin typeface="Open Sans"/>
              <a:ea typeface="Open Sans"/>
              <a:cs typeface="Open Sans"/>
              <a:sym typeface="Open Sans"/>
            </a:endParaRPr>
          </a:p>
          <a:p>
            <a:pPr marL="0" lvl="0" indent="0" algn="l" rtl="0">
              <a:spcBef>
                <a:spcPts val="1200"/>
              </a:spcBef>
              <a:spcAft>
                <a:spcPts val="0"/>
              </a:spcAft>
              <a:buNone/>
            </a:pPr>
            <a:r>
              <a:rPr lang="en" sz="1000">
                <a:highlight>
                  <a:srgbClr val="9FC5E8"/>
                </a:highlight>
                <a:latin typeface="Open Sans"/>
                <a:ea typeface="Open Sans"/>
                <a:cs typeface="Open Sans"/>
                <a:sym typeface="Open Sans"/>
              </a:rPr>
              <a:t>Example Facts: &lt;TRAINING EXAMPLE FACTS&gt;</a:t>
            </a:r>
            <a:endParaRPr sz="1000">
              <a:highlight>
                <a:srgbClr val="9FC5E8"/>
              </a:highlight>
              <a:latin typeface="Open Sans"/>
              <a:ea typeface="Open Sans"/>
              <a:cs typeface="Open Sans"/>
              <a:sym typeface="Open Sans"/>
            </a:endParaRPr>
          </a:p>
          <a:p>
            <a:pPr marL="0" lvl="0" indent="0" algn="l" rtl="0">
              <a:spcBef>
                <a:spcPts val="0"/>
              </a:spcBef>
              <a:spcAft>
                <a:spcPts val="0"/>
              </a:spcAft>
              <a:buNone/>
            </a:pPr>
            <a:r>
              <a:rPr lang="en" sz="1000">
                <a:highlight>
                  <a:srgbClr val="9FC5E8"/>
                </a:highlight>
                <a:latin typeface="Open Sans"/>
                <a:ea typeface="Open Sans"/>
                <a:cs typeface="Open Sans"/>
                <a:sym typeface="Open Sans"/>
              </a:rPr>
              <a:t>Example Output: &lt;TRAINING EXAMPLE GOLD-STANDARD STATUTES&gt;</a:t>
            </a:r>
            <a:endParaRPr sz="1000">
              <a:highlight>
                <a:srgbClr val="9FC5E8"/>
              </a:highlight>
              <a:latin typeface="Open Sans"/>
              <a:ea typeface="Open Sans"/>
              <a:cs typeface="Open Sans"/>
              <a:sym typeface="Open Sans"/>
            </a:endParaRPr>
          </a:p>
          <a:p>
            <a:pPr marL="0" lvl="0" indent="0" algn="l" rtl="0">
              <a:spcBef>
                <a:spcPts val="1200"/>
              </a:spcBef>
              <a:spcAft>
                <a:spcPts val="0"/>
              </a:spcAft>
              <a:buNone/>
            </a:pPr>
            <a:r>
              <a:rPr lang="en" sz="1000">
                <a:latin typeface="Open Sans"/>
                <a:ea typeface="Open Sans"/>
                <a:cs typeface="Open Sans"/>
                <a:sym typeface="Open Sans"/>
              </a:rPr>
              <a:t>Facts: &lt;DOCUMENT&gt;</a:t>
            </a:r>
            <a:endParaRPr sz="1000">
              <a:latin typeface="Open Sans"/>
              <a:ea typeface="Open Sans"/>
              <a:cs typeface="Open Sans"/>
              <a:sym typeface="Open Sans"/>
            </a:endParaRPr>
          </a:p>
          <a:p>
            <a:pPr marL="0" lvl="0" indent="0" algn="l" rtl="0">
              <a:spcBef>
                <a:spcPts val="1200"/>
              </a:spcBef>
              <a:spcAft>
                <a:spcPts val="0"/>
              </a:spcAft>
              <a:buNone/>
            </a:pPr>
            <a:r>
              <a:rPr lang="en" sz="1000">
                <a:latin typeface="Open Sans"/>
                <a:ea typeface="Open Sans"/>
                <a:cs typeface="Open Sans"/>
                <a:sym typeface="Open Sans"/>
              </a:rPr>
              <a:t>The IPC statutes which may have been violated are : </a:t>
            </a:r>
            <a:endParaRPr sz="1000">
              <a:latin typeface="Open Sans"/>
              <a:ea typeface="Open Sans"/>
              <a:cs typeface="Open Sans"/>
              <a:sym typeface="Open Sans"/>
            </a:endParaRPr>
          </a:p>
          <a:p>
            <a:pPr marL="0" lvl="0" indent="0" algn="l" rtl="0">
              <a:spcBef>
                <a:spcPts val="1200"/>
              </a:spcBef>
              <a:spcAft>
                <a:spcPts val="1200"/>
              </a:spcAft>
              <a:buNone/>
            </a:pPr>
            <a:r>
              <a:rPr lang="en" sz="1000" b="1">
                <a:latin typeface="Open Sans"/>
                <a:ea typeface="Open Sans"/>
                <a:cs typeface="Open Sans"/>
                <a:sym typeface="Open Sans"/>
              </a:rPr>
              <a:t>ASSISTANT: </a:t>
            </a:r>
            <a:endParaRPr sz="1000" b="1">
              <a:latin typeface="Open Sans"/>
              <a:ea typeface="Open Sans"/>
              <a:cs typeface="Open Sans"/>
              <a:sym typeface="Open Sans"/>
            </a:endParaRPr>
          </a:p>
        </p:txBody>
      </p:sp>
      <p:sp>
        <p:nvSpPr>
          <p:cNvPr id="234" name="Google Shape;234;p34"/>
          <p:cNvSpPr txBox="1">
            <a:spLocks noGrp="1"/>
          </p:cNvSpPr>
          <p:nvPr>
            <p:ph type="body" idx="2"/>
          </p:nvPr>
        </p:nvSpPr>
        <p:spPr>
          <a:xfrm>
            <a:off x="5612860" y="333175"/>
            <a:ext cx="3463046" cy="79865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dirty="0"/>
              <a:t>One-shot Prompting</a:t>
            </a:r>
            <a:endParaRPr sz="2600" b="1" dirty="0"/>
          </a:p>
        </p:txBody>
      </p:sp>
      <p:sp>
        <p:nvSpPr>
          <p:cNvPr id="235" name="Google Shape;235;p34"/>
          <p:cNvSpPr txBox="1">
            <a:spLocks noGrp="1"/>
          </p:cNvSpPr>
          <p:nvPr>
            <p:ph type="body" idx="2"/>
          </p:nvPr>
        </p:nvSpPr>
        <p:spPr>
          <a:xfrm>
            <a:off x="5480049" y="1888325"/>
            <a:ext cx="3212129" cy="2355486"/>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Clr>
                <a:schemeClr val="dk2"/>
              </a:buClr>
              <a:buSzPts val="1800"/>
              <a:buChar char="●"/>
            </a:pPr>
            <a:r>
              <a:rPr lang="en" sz="1600" dirty="0"/>
              <a:t>Add a training example (facts and relevant statutes) as part of the prompt </a:t>
            </a:r>
            <a:endParaRPr sz="1600" dirty="0"/>
          </a:p>
          <a:p>
            <a:pPr marL="457200" lvl="0" indent="-342900" algn="l" rtl="0">
              <a:lnSpc>
                <a:spcPct val="100000"/>
              </a:lnSpc>
              <a:spcBef>
                <a:spcPts val="1000"/>
              </a:spcBef>
              <a:spcAft>
                <a:spcPts val="0"/>
              </a:spcAft>
              <a:buClr>
                <a:schemeClr val="dk1"/>
              </a:buClr>
              <a:buSzPts val="1800"/>
              <a:buChar char="●"/>
            </a:pPr>
            <a:r>
              <a:rPr lang="en" sz="1600" dirty="0"/>
              <a:t>Helps the model learn from training data patterns in-context</a:t>
            </a:r>
            <a:endParaRPr sz="1600" dirty="0"/>
          </a:p>
          <a:p>
            <a:pPr marL="0" lvl="0" indent="0" algn="l" rtl="0">
              <a:spcBef>
                <a:spcPts val="1000"/>
              </a:spcBef>
              <a:spcAft>
                <a:spcPts val="1200"/>
              </a:spcAft>
              <a:buNone/>
            </a:pPr>
            <a:endParaRPr sz="1600" b="1" dirty="0"/>
          </a:p>
        </p:txBody>
      </p:sp>
    </p:spTree>
    <p:extLst>
      <p:ext uri="{BB962C8B-B14F-4D97-AF65-F5344CB8AC3E}">
        <p14:creationId xmlns:p14="http://schemas.microsoft.com/office/powerpoint/2010/main" val="3148048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body" idx="2"/>
          </p:nvPr>
        </p:nvSpPr>
        <p:spPr>
          <a:xfrm>
            <a:off x="5194570" y="333175"/>
            <a:ext cx="3641130" cy="79865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dirty="0"/>
              <a:t>One-Shot Prompting </a:t>
            </a:r>
            <a:endParaRPr sz="2600" b="1" dirty="0"/>
          </a:p>
        </p:txBody>
      </p:sp>
      <p:sp>
        <p:nvSpPr>
          <p:cNvPr id="241" name="Google Shape;241;p35"/>
          <p:cNvSpPr txBox="1">
            <a:spLocks noGrp="1"/>
          </p:cNvSpPr>
          <p:nvPr>
            <p:ph type="body" idx="2"/>
          </p:nvPr>
        </p:nvSpPr>
        <p:spPr>
          <a:xfrm>
            <a:off x="5480050" y="1722953"/>
            <a:ext cx="3184200" cy="2646848"/>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SzPts val="1800"/>
              <a:buChar char="●"/>
            </a:pPr>
            <a:r>
              <a:rPr lang="en" sz="1600" dirty="0"/>
              <a:t>GPT-4 performance decreases sharply</a:t>
            </a:r>
            <a:br>
              <a:rPr lang="en" sz="1600" dirty="0"/>
            </a:br>
            <a:endParaRPr sz="1600" dirty="0"/>
          </a:p>
          <a:p>
            <a:pPr marL="457200" lvl="0" indent="-342900" algn="l" rtl="0">
              <a:lnSpc>
                <a:spcPct val="100000"/>
              </a:lnSpc>
              <a:spcBef>
                <a:spcPts val="0"/>
              </a:spcBef>
              <a:spcAft>
                <a:spcPts val="0"/>
              </a:spcAft>
              <a:buSzPts val="1800"/>
              <a:buChar char="●"/>
            </a:pPr>
            <a:r>
              <a:rPr lang="en" sz="1600" dirty="0"/>
              <a:t>Many target statutes, a single example could introduce bias</a:t>
            </a:r>
            <a:br>
              <a:rPr lang="en" sz="1600" dirty="0"/>
            </a:br>
            <a:endParaRPr sz="1600" dirty="0"/>
          </a:p>
          <a:p>
            <a:pPr marL="457200" lvl="0" indent="-342900" algn="l" rtl="0">
              <a:lnSpc>
                <a:spcPct val="100000"/>
              </a:lnSpc>
              <a:spcBef>
                <a:spcPts val="0"/>
              </a:spcBef>
              <a:spcAft>
                <a:spcPts val="0"/>
              </a:spcAft>
              <a:buSzPts val="1800"/>
              <a:buChar char="●"/>
            </a:pPr>
            <a:r>
              <a:rPr lang="en" sz="1600" dirty="0"/>
              <a:t>Models more likely to predict same statutes as the in-context example</a:t>
            </a:r>
            <a:endParaRPr sz="1600" dirty="0"/>
          </a:p>
        </p:txBody>
      </p:sp>
      <p:graphicFrame>
        <p:nvGraphicFramePr>
          <p:cNvPr id="242" name="Google Shape;242;p35"/>
          <p:cNvGraphicFramePr/>
          <p:nvPr>
            <p:extLst>
              <p:ext uri="{D42A27DB-BD31-4B8C-83A1-F6EECF244321}">
                <p14:modId xmlns:p14="http://schemas.microsoft.com/office/powerpoint/2010/main" val="1582454590"/>
              </p:ext>
            </p:extLst>
          </p:nvPr>
        </p:nvGraphicFramePr>
        <p:xfrm>
          <a:off x="449021" y="1266378"/>
          <a:ext cx="4826100" cy="3169680"/>
        </p:xfrm>
        <a:graphic>
          <a:graphicData uri="http://schemas.openxmlformats.org/drawingml/2006/table">
            <a:tbl>
              <a:tblPr>
                <a:noFill/>
              </a:tblPr>
              <a:tblGrid>
                <a:gridCol w="1206525">
                  <a:extLst>
                    <a:ext uri="{9D8B030D-6E8A-4147-A177-3AD203B41FA5}">
                      <a16:colId xmlns:a16="http://schemas.microsoft.com/office/drawing/2014/main" val="20000"/>
                    </a:ext>
                  </a:extLst>
                </a:gridCol>
                <a:gridCol w="1206525">
                  <a:extLst>
                    <a:ext uri="{9D8B030D-6E8A-4147-A177-3AD203B41FA5}">
                      <a16:colId xmlns:a16="http://schemas.microsoft.com/office/drawing/2014/main" val="20001"/>
                    </a:ext>
                  </a:extLst>
                </a:gridCol>
                <a:gridCol w="1206525">
                  <a:extLst>
                    <a:ext uri="{9D8B030D-6E8A-4147-A177-3AD203B41FA5}">
                      <a16:colId xmlns:a16="http://schemas.microsoft.com/office/drawing/2014/main" val="20002"/>
                    </a:ext>
                  </a:extLst>
                </a:gridCol>
                <a:gridCol w="12065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b="1">
                          <a:latin typeface="Open Sans"/>
                          <a:ea typeface="Open Sans"/>
                          <a:cs typeface="Open Sans"/>
                          <a:sym typeface="Open Sans"/>
                        </a:rPr>
                        <a:t>MODEL</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m-PREC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m-F1</a:t>
                      </a:r>
                      <a:endParaRPr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Classification-based models (No Text Generation)</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BEST</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32.83</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28.48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dirty="0">
                          <a:solidFill>
                            <a:srgbClr val="7030A0"/>
                          </a:solidFill>
                          <a:latin typeface="Open Sans"/>
                          <a:ea typeface="Open Sans"/>
                          <a:cs typeface="Open Sans"/>
                          <a:sym typeface="Open Sans"/>
                        </a:rPr>
                        <a:t>28.78</a:t>
                      </a:r>
                      <a:endParaRPr b="1" dirty="0">
                        <a:solidFill>
                          <a:srgbClr val="7030A0"/>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latin typeface="Open Sans"/>
                          <a:ea typeface="Open Sans"/>
                          <a:cs typeface="Open Sans"/>
                          <a:sym typeface="Open Sans"/>
                        </a:rPr>
                        <a:t>Other</a:t>
                      </a:r>
                      <a:endParaRPr dirty="0">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25.69</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18.55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20.39</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(Zero-Shot)</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27.15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29.18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26.13</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5"/>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(One-Shot)</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25.65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25.62</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u="sng" dirty="0">
                          <a:latin typeface="Open Sans"/>
                          <a:ea typeface="Open Sans"/>
                          <a:cs typeface="Open Sans"/>
                          <a:sym typeface="Open Sans"/>
                        </a:rPr>
                        <a:t>23.79</a:t>
                      </a:r>
                      <a:endParaRPr u="sng" dirty="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06410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20"/>
              <a:t>An idea to improve LSI: only a small portion of the fact is relevant </a:t>
            </a:r>
            <a:endParaRPr sz="2220"/>
          </a:p>
        </p:txBody>
      </p:sp>
      <p:sp>
        <p:nvSpPr>
          <p:cNvPr id="248" name="Google Shape;248;p36"/>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73</a:t>
            </a:fld>
            <a:endParaRPr/>
          </a:p>
        </p:txBody>
      </p:sp>
      <p:sp>
        <p:nvSpPr>
          <p:cNvPr id="249" name="Google Shape;249;p36"/>
          <p:cNvSpPr txBox="1">
            <a:spLocks noGrp="1"/>
          </p:cNvSpPr>
          <p:nvPr>
            <p:ph type="body" idx="1"/>
          </p:nvPr>
        </p:nvSpPr>
        <p:spPr>
          <a:xfrm>
            <a:off x="649919" y="1129209"/>
            <a:ext cx="7182000" cy="3126300"/>
          </a:xfrm>
          <a:prstGeom prst="rect">
            <a:avLst/>
          </a:prstGeom>
          <a:noFill/>
          <a:ln>
            <a:noFill/>
          </a:ln>
        </p:spPr>
        <p:txBody>
          <a:bodyPr spcFirstLastPara="1" wrap="square" lIns="91425" tIns="91425" rIns="91425" bIns="91425" anchor="t" anchorCtr="0">
            <a:spAutoFit/>
          </a:bodyPr>
          <a:lstStyle/>
          <a:p>
            <a:pPr marL="114300" lvl="0" indent="0" algn="just" rtl="0">
              <a:lnSpc>
                <a:spcPct val="115000"/>
              </a:lnSpc>
              <a:spcBef>
                <a:spcPts val="0"/>
              </a:spcBef>
              <a:spcAft>
                <a:spcPts val="0"/>
              </a:spcAft>
              <a:buSzPts val="1800"/>
              <a:buNone/>
            </a:pPr>
            <a:r>
              <a:rPr lang="en" sz="1400" b="0" i="0">
                <a:solidFill>
                  <a:srgbClr val="000000"/>
                </a:solidFill>
                <a:latin typeface="Times New Roman"/>
                <a:ea typeface="Times New Roman"/>
                <a:cs typeface="Times New Roman"/>
                <a:sym typeface="Times New Roman"/>
              </a:rPr>
              <a:t>On the fateful day at about 9.30 a.m. deceased accompanied by Mansingh (PW 4) and Gulabsingh (PW 7) was going from his village Talod to Alote. The accused persons were hiding behind bushes on the road near village Gharola. </a:t>
            </a:r>
            <a:r>
              <a:rPr lang="en" sz="1400" i="0">
                <a:solidFill>
                  <a:schemeClr val="lt1"/>
                </a:solidFill>
                <a:highlight>
                  <a:srgbClr val="008080"/>
                </a:highlight>
                <a:latin typeface="Times New Roman"/>
                <a:ea typeface="Times New Roman"/>
                <a:cs typeface="Times New Roman"/>
                <a:sym typeface="Times New Roman"/>
              </a:rPr>
              <a:t>They were armed with lathies and farsies. When the deceased and the aforesaid two persons reached near the Khakhra, the respondents surrounded them and started attacking the deceased with weapons with which they were armed. His nose was cut. </a:t>
            </a:r>
            <a:r>
              <a:rPr lang="en" sz="1400" i="0">
                <a:solidFill>
                  <a:schemeClr val="dk1"/>
                </a:solidFill>
                <a:latin typeface="Times New Roman"/>
                <a:ea typeface="Times New Roman"/>
                <a:cs typeface="Times New Roman"/>
                <a:sym typeface="Times New Roman"/>
              </a:rPr>
              <a:t>PWs. 4 and 7 tried to intervene, but they were also attacked by the accused persons as a result of which they also received injuries.</a:t>
            </a:r>
            <a:r>
              <a:rPr lang="en" sz="1400" b="0" i="0">
                <a:solidFill>
                  <a:schemeClr val="dk1"/>
                </a:solidFill>
                <a:latin typeface="Times New Roman"/>
                <a:ea typeface="Times New Roman"/>
                <a:cs typeface="Times New Roman"/>
                <a:sym typeface="Times New Roman"/>
              </a:rPr>
              <a:t> </a:t>
            </a:r>
            <a:r>
              <a:rPr lang="en" sz="1400" b="0" i="0">
                <a:solidFill>
                  <a:srgbClr val="000000"/>
                </a:solidFill>
                <a:latin typeface="Times New Roman"/>
                <a:ea typeface="Times New Roman"/>
                <a:cs typeface="Times New Roman"/>
                <a:sym typeface="Times New Roman"/>
              </a:rPr>
              <a:t>The two witness rushed to the police station where PW 4 lodged the FIR (Exhibit P-10). </a:t>
            </a:r>
            <a:r>
              <a:rPr lang="en" sz="1400" b="0" i="0">
                <a:solidFill>
                  <a:schemeClr val="lt1"/>
                </a:solidFill>
                <a:highlight>
                  <a:srgbClr val="7030A0"/>
                </a:highlight>
                <a:latin typeface="Times New Roman"/>
                <a:ea typeface="Times New Roman"/>
                <a:cs typeface="Times New Roman"/>
                <a:sym typeface="Times New Roman"/>
              </a:rPr>
              <a:t>The deceased in injured condition was taken to the hospital, and later he succumbed to the injuries. Post-mortem was conducted and large number of injuries were found on his body.</a:t>
            </a:r>
            <a:r>
              <a:rPr lang="en" sz="1400" b="0" i="0">
                <a:solidFill>
                  <a:srgbClr val="000000"/>
                </a:solidFill>
                <a:latin typeface="Times New Roman"/>
                <a:ea typeface="Times New Roman"/>
                <a:cs typeface="Times New Roman"/>
                <a:sym typeface="Times New Roman"/>
              </a:rPr>
              <a:t> During investigation the alleged weapons of the assailants were seized. After investigation charge sheet was placed.</a:t>
            </a:r>
            <a:endParaRPr/>
          </a:p>
          <a:p>
            <a:pPr marL="0" lvl="0" indent="0" algn="l" rtl="0">
              <a:lnSpc>
                <a:spcPct val="115000"/>
              </a:lnSpc>
              <a:spcBef>
                <a:spcPts val="0"/>
              </a:spcBef>
              <a:spcAft>
                <a:spcPts val="0"/>
              </a:spcAft>
              <a:buSzPts val="1800"/>
              <a:buNone/>
            </a:pPr>
            <a:endParaRPr sz="1400">
              <a:solidFill>
                <a:srgbClr val="FF0000"/>
              </a:solidFill>
            </a:endParaRPr>
          </a:p>
        </p:txBody>
      </p:sp>
      <p:sp>
        <p:nvSpPr>
          <p:cNvPr id="250" name="Google Shape;250;p36"/>
          <p:cNvSpPr txBox="1"/>
          <p:nvPr/>
        </p:nvSpPr>
        <p:spPr>
          <a:xfrm>
            <a:off x="228150" y="4133077"/>
            <a:ext cx="6390900" cy="307800"/>
          </a:xfrm>
          <a:prstGeom prst="rect">
            <a:avLst/>
          </a:prstGeom>
          <a:solidFill>
            <a:srgbClr val="00717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Section 324 of IPC: Voluntarily causing hurt by dangerous weapons or means</a:t>
            </a:r>
            <a:endParaRPr/>
          </a:p>
        </p:txBody>
      </p:sp>
      <p:sp>
        <p:nvSpPr>
          <p:cNvPr id="251" name="Google Shape;251;p36"/>
          <p:cNvSpPr txBox="1"/>
          <p:nvPr/>
        </p:nvSpPr>
        <p:spPr>
          <a:xfrm>
            <a:off x="358115" y="4594039"/>
            <a:ext cx="3726600" cy="307800"/>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Section 302 of IPC: Punishment for Murder</a:t>
            </a:r>
            <a:endParaRPr/>
          </a:p>
        </p:txBody>
      </p:sp>
    </p:spTree>
    <p:extLst>
      <p:ext uri="{BB962C8B-B14F-4D97-AF65-F5344CB8AC3E}">
        <p14:creationId xmlns:p14="http://schemas.microsoft.com/office/powerpoint/2010/main" val="523683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body" idx="1"/>
          </p:nvPr>
        </p:nvSpPr>
        <p:spPr>
          <a:xfrm>
            <a:off x="69850" y="137900"/>
            <a:ext cx="5410200" cy="43068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t>GPT-4 PROMPT</a:t>
            </a:r>
            <a:endParaRPr sz="1200" b="1" u="sng"/>
          </a:p>
          <a:p>
            <a:pPr marL="0" lvl="0" indent="0" algn="just" rtl="0">
              <a:spcBef>
                <a:spcPts val="1200"/>
              </a:spcBef>
              <a:spcAft>
                <a:spcPts val="0"/>
              </a:spcAft>
              <a:buNone/>
            </a:pPr>
            <a:r>
              <a:rPr lang="en" sz="1000" b="1">
                <a:latin typeface="Open Sans"/>
                <a:ea typeface="Open Sans"/>
                <a:cs typeface="Open Sans"/>
                <a:sym typeface="Open Sans"/>
              </a:rPr>
              <a:t>SYSTEM:</a:t>
            </a:r>
            <a:r>
              <a:rPr lang="en" sz="1000">
                <a:latin typeface="Open Sans"/>
                <a:ea typeface="Open Sans"/>
                <a:cs typeface="Open Sans"/>
                <a:sym typeface="Open Sans"/>
              </a:rPr>
              <a:t> You are an intelligent Legal Statute Identification (LSI) System. You will be provided the the facts of an Indian court document. </a:t>
            </a:r>
            <a:r>
              <a:rPr lang="en" sz="1000">
                <a:highlight>
                  <a:srgbClr val="B6D7A8"/>
                </a:highlight>
                <a:latin typeface="Open Sans"/>
                <a:ea typeface="Open Sans"/>
                <a:cs typeface="Open Sans"/>
                <a:sym typeface="Open Sans"/>
              </a:rPr>
              <a:t>From these facts you need to extract the sentences from the entire text which may indicate crimes under the Indian Penal Code (IPC). Also select those sentences which indicate preparation for such crimes and consequences of these crimes. You should output ALL such sentences which can even indirectly indicate such a crime, even in the slightest way possible.</a:t>
            </a:r>
            <a:r>
              <a:rPr lang="en" sz="1000">
                <a:latin typeface="Open Sans"/>
                <a:ea typeface="Open Sans"/>
                <a:cs typeface="Open Sans"/>
                <a:sym typeface="Open Sans"/>
              </a:rPr>
              <a:t> In a later stage, you might be asked to output the Indian Penal Code (IPC) statutes which might have been violated in each of the sentences you output now. For now, simply output the sentences which you think might indicate a crime. Follow the output format given to you. Do not give any justification. Do not output anything else except what is asked.</a:t>
            </a:r>
            <a:r>
              <a:rPr lang="en" sz="1000">
                <a:highlight>
                  <a:srgbClr val="9FC5E8"/>
                </a:highlight>
                <a:latin typeface="Open Sans"/>
                <a:ea typeface="Open Sans"/>
                <a:cs typeface="Open Sans"/>
                <a:sym typeface="Open Sans"/>
              </a:rPr>
              <a:t> </a:t>
            </a:r>
            <a:endParaRPr sz="1000">
              <a:highlight>
                <a:srgbClr val="9FC5E8"/>
              </a:highlight>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 …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ASSISTANT: …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a:t>
            </a:r>
            <a:r>
              <a:rPr lang="en" sz="1000">
                <a:latin typeface="Open Sans"/>
                <a:ea typeface="Open Sans"/>
                <a:cs typeface="Open Sans"/>
                <a:sym typeface="Open Sans"/>
              </a:rPr>
              <a:t> Output Format: </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 (SAME) …</a:t>
            </a:r>
            <a:endParaRPr sz="1000">
              <a:highlight>
                <a:srgbClr val="9FC5E8"/>
              </a:highlight>
              <a:latin typeface="Open Sans"/>
              <a:ea typeface="Open Sans"/>
              <a:cs typeface="Open Sans"/>
              <a:sym typeface="Open Sans"/>
            </a:endParaRPr>
          </a:p>
          <a:p>
            <a:pPr marL="0" lvl="0" indent="0" algn="l" rtl="0">
              <a:spcBef>
                <a:spcPts val="1200"/>
              </a:spcBef>
              <a:spcAft>
                <a:spcPts val="0"/>
              </a:spcAft>
              <a:buNone/>
            </a:pPr>
            <a:r>
              <a:rPr lang="en" sz="1000">
                <a:latin typeface="Open Sans"/>
                <a:ea typeface="Open Sans"/>
                <a:cs typeface="Open Sans"/>
                <a:sym typeface="Open Sans"/>
              </a:rPr>
              <a:t>Facts: &lt;DOCUMENT&gt;</a:t>
            </a:r>
            <a:endParaRPr sz="1000">
              <a:latin typeface="Open Sans"/>
              <a:ea typeface="Open Sans"/>
              <a:cs typeface="Open Sans"/>
              <a:sym typeface="Open Sans"/>
            </a:endParaRPr>
          </a:p>
          <a:p>
            <a:pPr marL="0" lvl="0" indent="0" algn="l" rtl="0">
              <a:spcBef>
                <a:spcPts val="0"/>
              </a:spcBef>
              <a:spcAft>
                <a:spcPts val="0"/>
              </a:spcAft>
              <a:buNone/>
            </a:pPr>
            <a:r>
              <a:rPr lang="en" sz="1000">
                <a:highlight>
                  <a:srgbClr val="B6D7A8"/>
                </a:highlight>
                <a:latin typeface="Open Sans"/>
                <a:ea typeface="Open Sans"/>
                <a:cs typeface="Open Sans"/>
                <a:sym typeface="Open Sans"/>
              </a:rPr>
              <a:t>The sentences which indicate possible crimes are : </a:t>
            </a:r>
            <a:endParaRPr sz="1000">
              <a:highlight>
                <a:srgbClr val="B6D7A8"/>
              </a:highlight>
              <a:latin typeface="Open Sans"/>
              <a:ea typeface="Open Sans"/>
              <a:cs typeface="Open Sans"/>
              <a:sym typeface="Open Sans"/>
            </a:endParaRPr>
          </a:p>
          <a:p>
            <a:pPr marL="0" lvl="0" indent="0" algn="l" rtl="0">
              <a:spcBef>
                <a:spcPts val="1200"/>
              </a:spcBef>
              <a:spcAft>
                <a:spcPts val="1200"/>
              </a:spcAft>
              <a:buNone/>
            </a:pPr>
            <a:r>
              <a:rPr lang="en" sz="1000" b="1">
                <a:latin typeface="Open Sans"/>
                <a:ea typeface="Open Sans"/>
                <a:cs typeface="Open Sans"/>
                <a:sym typeface="Open Sans"/>
              </a:rPr>
              <a:t>ASSISTANT: &lt;LLM OUTPUT1&gt;</a:t>
            </a:r>
            <a:endParaRPr sz="1000" b="1">
              <a:latin typeface="Open Sans"/>
              <a:ea typeface="Open Sans"/>
              <a:cs typeface="Open Sans"/>
              <a:sym typeface="Open Sans"/>
            </a:endParaRPr>
          </a:p>
        </p:txBody>
      </p:sp>
      <p:sp>
        <p:nvSpPr>
          <p:cNvPr id="257" name="Google Shape;257;p37"/>
          <p:cNvSpPr txBox="1">
            <a:spLocks noGrp="1"/>
          </p:cNvSpPr>
          <p:nvPr>
            <p:ph type="body" idx="2"/>
          </p:nvPr>
        </p:nvSpPr>
        <p:spPr>
          <a:xfrm>
            <a:off x="5651500" y="333175"/>
            <a:ext cx="3184200" cy="1045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Chain of Thought Prompting</a:t>
            </a:r>
            <a:endParaRPr sz="2600" b="1"/>
          </a:p>
        </p:txBody>
      </p:sp>
      <p:sp>
        <p:nvSpPr>
          <p:cNvPr id="258" name="Google Shape;258;p37"/>
          <p:cNvSpPr txBox="1">
            <a:spLocks noGrp="1"/>
          </p:cNvSpPr>
          <p:nvPr>
            <p:ph type="body" idx="2"/>
          </p:nvPr>
        </p:nvSpPr>
        <p:spPr>
          <a:xfrm>
            <a:off x="5480050" y="1679934"/>
            <a:ext cx="3184200" cy="2657107"/>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Clr>
                <a:schemeClr val="dk1"/>
              </a:buClr>
              <a:buSzPts val="1800"/>
              <a:buChar char="●"/>
            </a:pPr>
            <a:r>
              <a:rPr lang="en" sz="1600" dirty="0"/>
              <a:t>Facts are known to be noisy, and only a small portion is relevant for LSI</a:t>
            </a:r>
            <a:endParaRPr sz="1600" dirty="0"/>
          </a:p>
          <a:p>
            <a:pPr marL="457200" lvl="0" indent="-342900" algn="l" rtl="0">
              <a:lnSpc>
                <a:spcPct val="100000"/>
              </a:lnSpc>
              <a:spcBef>
                <a:spcPts val="1000"/>
              </a:spcBef>
              <a:spcAft>
                <a:spcPts val="0"/>
              </a:spcAft>
              <a:buClr>
                <a:schemeClr val="dk1"/>
              </a:buClr>
              <a:buSzPts val="1800"/>
              <a:buChar char="●"/>
            </a:pPr>
            <a:r>
              <a:rPr lang="en" sz="1600" dirty="0"/>
              <a:t>First, ask the LLM to select the important parts from the facts</a:t>
            </a:r>
            <a:endParaRPr sz="1600" dirty="0"/>
          </a:p>
          <a:p>
            <a:pPr marL="457200" lvl="0" indent="-342900" algn="l" rtl="0">
              <a:lnSpc>
                <a:spcPct val="100000"/>
              </a:lnSpc>
              <a:spcBef>
                <a:spcPts val="1000"/>
              </a:spcBef>
              <a:spcAft>
                <a:spcPts val="0"/>
              </a:spcAft>
              <a:buClr>
                <a:schemeClr val="dk1"/>
              </a:buClr>
              <a:buSzPts val="1800"/>
              <a:buChar char="●"/>
            </a:pPr>
            <a:r>
              <a:rPr lang="en" sz="1600" dirty="0"/>
              <a:t>Can be considered an extractive summary from an LSI perspective</a:t>
            </a:r>
            <a:endParaRPr sz="1600" dirty="0"/>
          </a:p>
        </p:txBody>
      </p:sp>
    </p:spTree>
    <p:extLst>
      <p:ext uri="{BB962C8B-B14F-4D97-AF65-F5344CB8AC3E}">
        <p14:creationId xmlns:p14="http://schemas.microsoft.com/office/powerpoint/2010/main" val="3980972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body" idx="1"/>
          </p:nvPr>
        </p:nvSpPr>
        <p:spPr>
          <a:xfrm>
            <a:off x="69850" y="52175"/>
            <a:ext cx="5410200" cy="51225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t>GPT-4 PROMPT</a:t>
            </a:r>
            <a:endParaRPr sz="1200" b="1" u="sng"/>
          </a:p>
          <a:p>
            <a:pPr marL="0" lvl="0" indent="0" algn="just" rtl="0">
              <a:spcBef>
                <a:spcPts val="1200"/>
              </a:spcBef>
              <a:spcAft>
                <a:spcPts val="0"/>
              </a:spcAft>
              <a:buNone/>
            </a:pPr>
            <a:r>
              <a:rPr lang="en" sz="1000" b="1">
                <a:latin typeface="Open Sans"/>
                <a:ea typeface="Open Sans"/>
                <a:cs typeface="Open Sans"/>
                <a:sym typeface="Open Sans"/>
              </a:rPr>
              <a:t>… </a:t>
            </a:r>
            <a:endParaRPr sz="1000" b="1">
              <a:latin typeface="Open Sans"/>
              <a:ea typeface="Open Sans"/>
              <a:cs typeface="Open Sans"/>
              <a:sym typeface="Open Sans"/>
            </a:endParaRPr>
          </a:p>
          <a:p>
            <a:pPr marL="0" lvl="0" indent="0" algn="just" rtl="0">
              <a:spcBef>
                <a:spcPts val="1200"/>
              </a:spcBef>
              <a:spcAft>
                <a:spcPts val="0"/>
              </a:spcAft>
              <a:buNone/>
            </a:pPr>
            <a:r>
              <a:rPr lang="en" sz="1000" b="1">
                <a:latin typeface="Open Sans"/>
                <a:ea typeface="Open Sans"/>
                <a:cs typeface="Open Sans"/>
                <a:sym typeface="Open Sans"/>
              </a:rPr>
              <a:t>USER:</a:t>
            </a:r>
            <a:r>
              <a:rPr lang="en" sz="1000">
                <a:latin typeface="Open Sans"/>
                <a:ea typeface="Open Sans"/>
                <a:cs typeface="Open Sans"/>
                <a:sym typeface="Open Sans"/>
              </a:rPr>
              <a:t> Output Format: </a:t>
            </a:r>
            <a:endParaRPr sz="1000">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 (SAME) …</a:t>
            </a:r>
            <a:endParaRPr sz="1000">
              <a:highlight>
                <a:srgbClr val="9FC5E8"/>
              </a:highlight>
              <a:latin typeface="Open Sans"/>
              <a:ea typeface="Open Sans"/>
              <a:cs typeface="Open Sans"/>
              <a:sym typeface="Open Sans"/>
            </a:endParaRPr>
          </a:p>
          <a:p>
            <a:pPr marL="0" lvl="0" indent="0" algn="l" rtl="0">
              <a:spcBef>
                <a:spcPts val="1200"/>
              </a:spcBef>
              <a:spcAft>
                <a:spcPts val="0"/>
              </a:spcAft>
              <a:buNone/>
            </a:pPr>
            <a:r>
              <a:rPr lang="en" sz="1000">
                <a:latin typeface="Open Sans"/>
                <a:ea typeface="Open Sans"/>
                <a:cs typeface="Open Sans"/>
                <a:sym typeface="Open Sans"/>
              </a:rPr>
              <a:t>Facts: &lt;DOCUMENT&gt;</a:t>
            </a:r>
            <a:endParaRPr sz="1000">
              <a:latin typeface="Open Sans"/>
              <a:ea typeface="Open Sans"/>
              <a:cs typeface="Open Sans"/>
              <a:sym typeface="Open Sans"/>
            </a:endParaRPr>
          </a:p>
          <a:p>
            <a:pPr marL="0" lvl="0" indent="0" algn="l" rtl="0">
              <a:spcBef>
                <a:spcPts val="0"/>
              </a:spcBef>
              <a:spcAft>
                <a:spcPts val="0"/>
              </a:spcAft>
              <a:buNone/>
            </a:pPr>
            <a:r>
              <a:rPr lang="en" sz="1000">
                <a:highlight>
                  <a:srgbClr val="B6D7A8"/>
                </a:highlight>
                <a:latin typeface="Open Sans"/>
                <a:ea typeface="Open Sans"/>
                <a:cs typeface="Open Sans"/>
                <a:sym typeface="Open Sans"/>
              </a:rPr>
              <a:t>The sentences which indicate possible crimes are : </a:t>
            </a:r>
            <a:endParaRPr sz="1000">
              <a:highlight>
                <a:srgbClr val="B6D7A8"/>
              </a:highlight>
              <a:latin typeface="Open Sans"/>
              <a:ea typeface="Open Sans"/>
              <a:cs typeface="Open Sans"/>
              <a:sym typeface="Open Sans"/>
            </a:endParaRPr>
          </a:p>
          <a:p>
            <a:pPr marL="0" lvl="0" indent="0" algn="l" rtl="0">
              <a:spcBef>
                <a:spcPts val="1200"/>
              </a:spcBef>
              <a:spcAft>
                <a:spcPts val="0"/>
              </a:spcAft>
              <a:buNone/>
            </a:pPr>
            <a:r>
              <a:rPr lang="en" sz="1000" b="1">
                <a:latin typeface="Open Sans"/>
                <a:ea typeface="Open Sans"/>
                <a:cs typeface="Open Sans"/>
                <a:sym typeface="Open Sans"/>
              </a:rPr>
              <a:t>ASSISTANT: &lt;LLM OUTPUT1&gt;</a:t>
            </a:r>
            <a:endParaRPr sz="1000" b="1">
              <a:latin typeface="Open Sans"/>
              <a:ea typeface="Open Sans"/>
              <a:cs typeface="Open Sans"/>
              <a:sym typeface="Open Sans"/>
            </a:endParaRPr>
          </a:p>
          <a:p>
            <a:pPr marL="0" lvl="0" indent="0" algn="l" rtl="0">
              <a:spcBef>
                <a:spcPts val="1200"/>
              </a:spcBef>
              <a:spcAft>
                <a:spcPts val="0"/>
              </a:spcAft>
              <a:buNone/>
            </a:pPr>
            <a:r>
              <a:rPr lang="en" sz="1000" b="1">
                <a:highlight>
                  <a:srgbClr val="B6D7A8"/>
                </a:highlight>
                <a:latin typeface="Open Sans"/>
                <a:ea typeface="Open Sans"/>
                <a:cs typeface="Open Sans"/>
                <a:sym typeface="Open Sans"/>
              </a:rPr>
              <a:t>USER: </a:t>
            </a:r>
            <a:r>
              <a:rPr lang="en" sz="1000">
                <a:highlight>
                  <a:srgbClr val="B6D7A8"/>
                </a:highlight>
                <a:latin typeface="Open Sans"/>
                <a:ea typeface="Open Sans"/>
                <a:cs typeface="Open Sans"/>
                <a:sym typeface="Open Sans"/>
              </a:rPr>
              <a:t>For all these sentences which you have just output, you need to provide a list of IPC statutes for each sentence. Therefore, your output MUST contain the same number of lines as the number of lines in the output which you have just provided. For example, if your output contains a sentence such as: </a:t>
            </a:r>
            <a:endParaRPr sz="1000">
              <a:highlight>
                <a:srgbClr val="B6D7A8"/>
              </a:highlight>
              <a:latin typeface="Open Sans"/>
              <a:ea typeface="Open Sans"/>
              <a:cs typeface="Open Sans"/>
              <a:sym typeface="Open Sans"/>
            </a:endParaRPr>
          </a:p>
          <a:p>
            <a:pPr marL="0" lvl="0" indent="0" algn="l" rtl="0">
              <a:spcBef>
                <a:spcPts val="1200"/>
              </a:spcBef>
              <a:spcAft>
                <a:spcPts val="0"/>
              </a:spcAft>
              <a:buNone/>
            </a:pPr>
            <a:r>
              <a:rPr lang="en" sz="1000">
                <a:highlight>
                  <a:srgbClr val="B6D7A8"/>
                </a:highlight>
                <a:latin typeface="Open Sans"/>
                <a:ea typeface="Open Sans"/>
                <a:cs typeface="Open Sans"/>
                <a:sym typeface="Open Sans"/>
              </a:rPr>
              <a:t>\n\n            </a:t>
            </a:r>
            <a:endParaRPr sz="1000">
              <a:highlight>
                <a:srgbClr val="B6D7A8"/>
              </a:highlight>
              <a:latin typeface="Open Sans"/>
              <a:ea typeface="Open Sans"/>
              <a:cs typeface="Open Sans"/>
              <a:sym typeface="Open Sans"/>
            </a:endParaRPr>
          </a:p>
          <a:p>
            <a:pPr marL="0" lvl="0" indent="0" algn="l" rtl="0">
              <a:spcBef>
                <a:spcPts val="0"/>
              </a:spcBef>
              <a:spcAft>
                <a:spcPts val="0"/>
              </a:spcAft>
              <a:buNone/>
            </a:pPr>
            <a:r>
              <a:rPr lang="en" sz="1000">
                <a:highlight>
                  <a:srgbClr val="B6D7A8"/>
                </a:highlight>
                <a:latin typeface="Open Sans"/>
                <a:ea typeface="Open Sans"/>
                <a:cs typeface="Open Sans"/>
                <a:sym typeface="Open Sans"/>
              </a:rPr>
              <a:t>... and brutally murdered her in broad daylight …</a:t>
            </a:r>
            <a:endParaRPr sz="1000">
              <a:highlight>
                <a:srgbClr val="B6D7A8"/>
              </a:highlight>
              <a:latin typeface="Open Sans"/>
              <a:ea typeface="Open Sans"/>
              <a:cs typeface="Open Sans"/>
              <a:sym typeface="Open Sans"/>
            </a:endParaRPr>
          </a:p>
          <a:p>
            <a:pPr marL="0" lvl="0" indent="0" algn="l" rtl="0">
              <a:spcBef>
                <a:spcPts val="0"/>
              </a:spcBef>
              <a:spcAft>
                <a:spcPts val="0"/>
              </a:spcAft>
              <a:buNone/>
            </a:pPr>
            <a:r>
              <a:rPr lang="en" sz="1000">
                <a:highlight>
                  <a:srgbClr val="B6D7A8"/>
                </a:highlight>
                <a:latin typeface="Open Sans"/>
                <a:ea typeface="Open Sans"/>
                <a:cs typeface="Open Sans"/>
                <a:sym typeface="Open Sans"/>
              </a:rPr>
              <a:t>\n\n            </a:t>
            </a:r>
            <a:endParaRPr sz="1000">
              <a:highlight>
                <a:srgbClr val="B6D7A8"/>
              </a:highlight>
              <a:latin typeface="Open Sans"/>
              <a:ea typeface="Open Sans"/>
              <a:cs typeface="Open Sans"/>
              <a:sym typeface="Open Sans"/>
            </a:endParaRPr>
          </a:p>
          <a:p>
            <a:pPr marL="0" lvl="0" indent="0" algn="l" rtl="0">
              <a:spcBef>
                <a:spcPts val="1200"/>
              </a:spcBef>
              <a:spcAft>
                <a:spcPts val="0"/>
              </a:spcAft>
              <a:buNone/>
            </a:pPr>
            <a:r>
              <a:rPr lang="en" sz="1000">
                <a:highlight>
                  <a:srgbClr val="B6D7A8"/>
                </a:highlight>
                <a:latin typeface="Open Sans"/>
                <a:ea typeface="Open Sans"/>
                <a:cs typeface="Open Sans"/>
                <a:sym typeface="Open Sans"/>
              </a:rPr>
              <a:t>You must output something like: </a:t>
            </a:r>
            <a:endParaRPr sz="1000">
              <a:highlight>
                <a:srgbClr val="B6D7A8"/>
              </a:highlight>
              <a:latin typeface="Open Sans"/>
              <a:ea typeface="Open Sans"/>
              <a:cs typeface="Open Sans"/>
              <a:sym typeface="Open Sans"/>
            </a:endParaRPr>
          </a:p>
          <a:p>
            <a:pPr marL="0" lvl="0" indent="0" algn="l" rtl="0">
              <a:spcBef>
                <a:spcPts val="1200"/>
              </a:spcBef>
              <a:spcAft>
                <a:spcPts val="0"/>
              </a:spcAft>
              <a:buNone/>
            </a:pPr>
            <a:r>
              <a:rPr lang="en" sz="1000">
                <a:highlight>
                  <a:srgbClr val="B6D7A8"/>
                </a:highlight>
                <a:latin typeface="Open Sans"/>
                <a:ea typeface="Open Sans"/>
                <a:cs typeface="Open Sans"/>
                <a:sym typeface="Open Sans"/>
              </a:rPr>
              <a:t>\n\n            </a:t>
            </a:r>
            <a:endParaRPr sz="1000">
              <a:highlight>
                <a:srgbClr val="B6D7A8"/>
              </a:highlight>
              <a:latin typeface="Open Sans"/>
              <a:ea typeface="Open Sans"/>
              <a:cs typeface="Open Sans"/>
              <a:sym typeface="Open Sans"/>
            </a:endParaRPr>
          </a:p>
          <a:p>
            <a:pPr marL="0" lvl="0" indent="0" algn="l" rtl="0">
              <a:spcBef>
                <a:spcPts val="0"/>
              </a:spcBef>
              <a:spcAft>
                <a:spcPts val="0"/>
              </a:spcAft>
              <a:buNone/>
            </a:pPr>
            <a:r>
              <a:rPr lang="en" sz="1000">
                <a:highlight>
                  <a:srgbClr val="B6D7A8"/>
                </a:highlight>
                <a:latin typeface="Open Sans"/>
                <a:ea typeface="Open Sans"/>
                <a:cs typeface="Open Sans"/>
                <a:sym typeface="Open Sans"/>
              </a:rPr>
              <a:t>[IPC Section 302 (Punishment for Murder)</a:t>
            </a:r>
            <a:endParaRPr sz="1000">
              <a:highlight>
                <a:srgbClr val="B6D7A8"/>
              </a:highlight>
              <a:latin typeface="Open Sans"/>
              <a:ea typeface="Open Sans"/>
              <a:cs typeface="Open Sans"/>
              <a:sym typeface="Open Sans"/>
            </a:endParaRPr>
          </a:p>
          <a:p>
            <a:pPr marL="0" lvl="0" indent="0" algn="l" rtl="0">
              <a:spcBef>
                <a:spcPts val="0"/>
              </a:spcBef>
              <a:spcAft>
                <a:spcPts val="0"/>
              </a:spcAft>
              <a:buNone/>
            </a:pPr>
            <a:r>
              <a:rPr lang="en" sz="1000">
                <a:highlight>
                  <a:srgbClr val="B6D7A8"/>
                </a:highlight>
                <a:latin typeface="Open Sans"/>
                <a:ea typeface="Open Sans"/>
                <a:cs typeface="Open Sans"/>
                <a:sym typeface="Open Sans"/>
              </a:rPr>
              <a:t>\n\n            </a:t>
            </a:r>
            <a:endParaRPr sz="1000">
              <a:highlight>
                <a:srgbClr val="B6D7A8"/>
              </a:highlight>
              <a:latin typeface="Open Sans"/>
              <a:ea typeface="Open Sans"/>
              <a:cs typeface="Open Sans"/>
              <a:sym typeface="Open Sans"/>
            </a:endParaRPr>
          </a:p>
          <a:p>
            <a:pPr marL="0" lvl="0" indent="0" algn="l" rtl="0">
              <a:spcBef>
                <a:spcPts val="1200"/>
              </a:spcBef>
              <a:spcAft>
                <a:spcPts val="0"/>
              </a:spcAft>
              <a:buNone/>
            </a:pPr>
            <a:r>
              <a:rPr lang="en" sz="1000">
                <a:highlight>
                  <a:srgbClr val="B6D7A8"/>
                </a:highlight>
                <a:latin typeface="Open Sans"/>
                <a:ea typeface="Open Sans"/>
                <a:cs typeface="Open Sans"/>
                <a:sym typeface="Open Sans"/>
              </a:rPr>
              <a:t>Follow the format given above. Do not output anything else. No justification is required</a:t>
            </a:r>
            <a:endParaRPr sz="1000">
              <a:highlight>
                <a:srgbClr val="B6D7A8"/>
              </a:highlight>
              <a:latin typeface="Open Sans"/>
              <a:ea typeface="Open Sans"/>
              <a:cs typeface="Open Sans"/>
              <a:sym typeface="Open Sans"/>
            </a:endParaRPr>
          </a:p>
          <a:p>
            <a:pPr marL="0" lvl="0" indent="0" algn="l" rtl="0">
              <a:spcBef>
                <a:spcPts val="0"/>
              </a:spcBef>
              <a:spcAft>
                <a:spcPts val="1200"/>
              </a:spcAft>
              <a:buNone/>
            </a:pPr>
            <a:r>
              <a:rPr lang="en" sz="1000" b="1">
                <a:highlight>
                  <a:srgbClr val="B6D7A8"/>
                </a:highlight>
                <a:latin typeface="Open Sans"/>
                <a:ea typeface="Open Sans"/>
                <a:cs typeface="Open Sans"/>
                <a:sym typeface="Open Sans"/>
              </a:rPr>
              <a:t>ASSISTANT: &lt;LLM OUTPUT2&gt;</a:t>
            </a:r>
            <a:endParaRPr sz="1000" b="1">
              <a:highlight>
                <a:srgbClr val="B6D7A8"/>
              </a:highlight>
              <a:latin typeface="Open Sans"/>
              <a:ea typeface="Open Sans"/>
              <a:cs typeface="Open Sans"/>
              <a:sym typeface="Open Sans"/>
            </a:endParaRPr>
          </a:p>
        </p:txBody>
      </p:sp>
      <p:sp>
        <p:nvSpPr>
          <p:cNvPr id="264" name="Google Shape;264;p38"/>
          <p:cNvSpPr txBox="1">
            <a:spLocks noGrp="1"/>
          </p:cNvSpPr>
          <p:nvPr>
            <p:ph type="body" idx="2"/>
          </p:nvPr>
        </p:nvSpPr>
        <p:spPr>
          <a:xfrm>
            <a:off x="5651500" y="333175"/>
            <a:ext cx="3184200" cy="1045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Chain of Thought Prompting</a:t>
            </a:r>
            <a:endParaRPr sz="2600" b="1"/>
          </a:p>
        </p:txBody>
      </p:sp>
      <p:sp>
        <p:nvSpPr>
          <p:cNvPr id="265" name="Google Shape;265;p38"/>
          <p:cNvSpPr txBox="1">
            <a:spLocks noGrp="1"/>
          </p:cNvSpPr>
          <p:nvPr>
            <p:ph type="body" idx="2"/>
          </p:nvPr>
        </p:nvSpPr>
        <p:spPr>
          <a:xfrm>
            <a:off x="5480050" y="1825848"/>
            <a:ext cx="3446400" cy="2355486"/>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Clr>
                <a:schemeClr val="dk1"/>
              </a:buClr>
              <a:buSzPts val="1800"/>
              <a:buChar char="●"/>
            </a:pPr>
            <a:r>
              <a:rPr lang="en" sz="1600" dirty="0"/>
              <a:t>Pass the entire conversation (including Output1) to the LLM again</a:t>
            </a:r>
            <a:endParaRPr sz="1600" dirty="0"/>
          </a:p>
          <a:p>
            <a:pPr marL="457200" lvl="0" indent="-342900" algn="l" rtl="0">
              <a:lnSpc>
                <a:spcPct val="100000"/>
              </a:lnSpc>
              <a:spcBef>
                <a:spcPts val="1000"/>
              </a:spcBef>
              <a:spcAft>
                <a:spcPts val="0"/>
              </a:spcAft>
              <a:buClr>
                <a:schemeClr val="dk1"/>
              </a:buClr>
              <a:buSzPts val="1800"/>
              <a:buChar char="●"/>
            </a:pPr>
            <a:r>
              <a:rPr lang="en" sz="1600" dirty="0"/>
              <a:t>Ask the LLM to predict statutes as before, but now with the summarized facts as input</a:t>
            </a:r>
            <a:endParaRPr sz="1600" dirty="0"/>
          </a:p>
          <a:p>
            <a:pPr marL="0" lvl="0" indent="0" algn="l" rtl="0">
              <a:spcBef>
                <a:spcPts val="1000"/>
              </a:spcBef>
              <a:spcAft>
                <a:spcPts val="1200"/>
              </a:spcAft>
              <a:buNone/>
            </a:pPr>
            <a:endParaRPr sz="1600" b="1" dirty="0"/>
          </a:p>
        </p:txBody>
      </p:sp>
    </p:spTree>
    <p:extLst>
      <p:ext uri="{BB962C8B-B14F-4D97-AF65-F5344CB8AC3E}">
        <p14:creationId xmlns:p14="http://schemas.microsoft.com/office/powerpoint/2010/main" val="2091181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body" idx="2"/>
          </p:nvPr>
        </p:nvSpPr>
        <p:spPr>
          <a:xfrm>
            <a:off x="461650" y="314125"/>
            <a:ext cx="8202900" cy="585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Chain of Thought Prompting (Example)</a:t>
            </a:r>
            <a:endParaRPr sz="2600" b="1"/>
          </a:p>
        </p:txBody>
      </p:sp>
      <p:sp>
        <p:nvSpPr>
          <p:cNvPr id="271" name="Google Shape;271;p39"/>
          <p:cNvSpPr txBox="1"/>
          <p:nvPr/>
        </p:nvSpPr>
        <p:spPr>
          <a:xfrm>
            <a:off x="0" y="1085850"/>
            <a:ext cx="9144000" cy="3724800"/>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Learned counsel &lt;ENTITY&gt; the petitioners has submitted that the petitioners are National leaders of a recognized Political Party and the petitioner no.1 is presently the Chief Minister of N.C.T. Delhi.</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The petitioner no.2 is Internationally acclaimed Poet.                        </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The petitioners were having the permission &lt;ENTITY&gt; procession of Rally and prohibitory order under &lt;SECTION&gt; &lt;ACT&gt; and permission &lt;ENTITY&gt; procession &lt;ENTITY&gt; rally cannot run together.</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It has also been submitted that the First Information Report does &lt;ENTITY&gt; constitute the offence as alleged and the charge-sheet has been filed in a mechanical way, upon which, the learned Judicial Magistrate has also &lt;ENTITY&gt; applied his mind and has taken cognizance.</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It has also been submitted that to oblige the sitting Members of Parliament, the entire district administration and police force had caused impediment in election campaign of petitioner no.2 and have lodged various frivolous complaints.</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The petitioners were always calm and peaceful during their campaign.</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Heard learned counsel &lt;ENTITY&gt; the petitioners, learned Additional Government Advocate and perused the record</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This petition under &lt;SECTION&gt; &lt;ACT&gt; has been filed with the prayer to quash the order dated 07.10.2016, passed by the learned Additional Chief Judicial Magistrate-VI, Court No.22, Sultanpur, by which, the application of the petitioner no.1 &lt;ENTITY&gt; exemption has been rejected, as well as the Charge Sheet No.87 of 2015 dated 24.06.2015 and the cognizance order dated 13.04.2016 passed in Criminal Case No.216 of 2016 relating to Case Crime No.367 of 2014, under &lt;SECTION&gt;, Police Station-Gauriganj, District-Sultanpur. </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There are specific allegations against the petitioners that permission &lt;ENTITY&gt; road show/ procession was granted from Amethi to &lt;ENTITY&gt; upto &lt;ENTITY&gt;</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The petitioners had parked their vehicles in the mid of road and started their campaign on the crossing.</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latin typeface="Open Sans"/>
                <a:ea typeface="Open Sans"/>
                <a:cs typeface="Open Sans"/>
                <a:sym typeface="Open Sans"/>
              </a:rPr>
              <a:t>The District Election Officer has &lt;ENTITY&gt; granted such permission.</a:t>
            </a:r>
            <a:endParaRPr sz="1000">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highlight>
                  <a:srgbClr val="FFD966"/>
                </a:highlight>
                <a:latin typeface="Open Sans"/>
                <a:ea typeface="Open Sans"/>
                <a:cs typeface="Open Sans"/>
                <a:sym typeface="Open Sans"/>
              </a:rPr>
              <a:t>Due to illegal act of the petitioners, there were problem of traffic jam.</a:t>
            </a:r>
            <a:endParaRPr sz="1000">
              <a:highlight>
                <a:srgbClr val="FFD966"/>
              </a:highlight>
              <a:latin typeface="Open Sans"/>
              <a:ea typeface="Open Sans"/>
              <a:cs typeface="Open Sans"/>
              <a:sym typeface="Open Sans"/>
            </a:endParaRPr>
          </a:p>
          <a:p>
            <a:pPr marL="457200" lvl="0" indent="-292100" algn="l" rtl="0">
              <a:spcBef>
                <a:spcPts val="0"/>
              </a:spcBef>
              <a:spcAft>
                <a:spcPts val="0"/>
              </a:spcAft>
              <a:buSzPts val="1000"/>
              <a:buFont typeface="Open Sans"/>
              <a:buAutoNum type="arabicPeriod"/>
            </a:pPr>
            <a:r>
              <a:rPr lang="en" sz="1000">
                <a:highlight>
                  <a:srgbClr val="FFD966"/>
                </a:highlight>
                <a:latin typeface="Open Sans"/>
                <a:ea typeface="Open Sans"/>
                <a:cs typeface="Open Sans"/>
                <a:sym typeface="Open Sans"/>
              </a:rPr>
              <a:t>It has also been mentioned in the First Information Report that Vehicle No. UP-30-T-7718 was having loudspeaker and it was &lt;ENTITY&gt; having &lt;ENTITY&gt; paper and when the driver was asked to go to police station, the petitioners' party workers opposed it and forcefully took away the vehicle, against which, the petitioners and their party workers used criminal force against the public servants from discharge of their duty.</a:t>
            </a:r>
            <a:endParaRPr sz="1000">
              <a:highlight>
                <a:srgbClr val="FFD966"/>
              </a:highlight>
              <a:latin typeface="Open Sans"/>
              <a:ea typeface="Open Sans"/>
              <a:cs typeface="Open Sans"/>
              <a:sym typeface="Open Sans"/>
            </a:endParaRPr>
          </a:p>
        </p:txBody>
      </p:sp>
    </p:spTree>
    <p:extLst>
      <p:ext uri="{BB962C8B-B14F-4D97-AF65-F5344CB8AC3E}">
        <p14:creationId xmlns:p14="http://schemas.microsoft.com/office/powerpoint/2010/main" val="62084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body" idx="2"/>
          </p:nvPr>
        </p:nvSpPr>
        <p:spPr>
          <a:xfrm>
            <a:off x="5651500" y="333175"/>
            <a:ext cx="3184200" cy="1045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sz="2600" b="1"/>
              <a:t>Chain-of-Thought Prompting</a:t>
            </a:r>
            <a:endParaRPr sz="2600" b="1"/>
          </a:p>
        </p:txBody>
      </p:sp>
      <p:sp>
        <p:nvSpPr>
          <p:cNvPr id="277" name="Google Shape;277;p40"/>
          <p:cNvSpPr txBox="1">
            <a:spLocks noGrp="1"/>
          </p:cNvSpPr>
          <p:nvPr>
            <p:ph type="body" idx="2"/>
          </p:nvPr>
        </p:nvSpPr>
        <p:spPr>
          <a:xfrm>
            <a:off x="5480050" y="1625675"/>
            <a:ext cx="3184200" cy="2646848"/>
          </a:xfrm>
          <a:prstGeom prst="rect">
            <a:avLst/>
          </a:prstGeom>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SzPts val="1800"/>
              <a:buChar char="●"/>
            </a:pPr>
            <a:r>
              <a:rPr lang="en" sz="1600" dirty="0"/>
              <a:t>GPT-4 performance does not change much (though recall improves quite a lot)</a:t>
            </a:r>
            <a:br>
              <a:rPr lang="en" sz="1600" dirty="0"/>
            </a:br>
            <a:endParaRPr sz="1600" dirty="0"/>
          </a:p>
          <a:p>
            <a:pPr marL="457200" lvl="0" indent="-342900" algn="l" rtl="0">
              <a:lnSpc>
                <a:spcPct val="100000"/>
              </a:lnSpc>
              <a:spcBef>
                <a:spcPts val="0"/>
              </a:spcBef>
              <a:spcAft>
                <a:spcPts val="0"/>
              </a:spcAft>
              <a:buSzPts val="1800"/>
              <a:buChar char="●"/>
            </a:pPr>
            <a:r>
              <a:rPr lang="en" sz="1600" dirty="0"/>
              <a:t>We have found several ways to improve Recall, but Precision goes down</a:t>
            </a:r>
            <a:br>
              <a:rPr lang="en" sz="1600" dirty="0"/>
            </a:br>
            <a:endParaRPr sz="1600" dirty="0"/>
          </a:p>
          <a:p>
            <a:pPr marL="457200" lvl="0" indent="-342900" algn="l" rtl="0">
              <a:lnSpc>
                <a:spcPct val="100000"/>
              </a:lnSpc>
              <a:spcBef>
                <a:spcPts val="0"/>
              </a:spcBef>
              <a:spcAft>
                <a:spcPts val="0"/>
              </a:spcAft>
              <a:buSzPts val="1800"/>
              <a:buChar char="●"/>
            </a:pPr>
            <a:r>
              <a:rPr lang="en" sz="1600" dirty="0"/>
              <a:t>Need to maintain a balance between P &amp; R </a:t>
            </a:r>
            <a:endParaRPr sz="1600" dirty="0"/>
          </a:p>
        </p:txBody>
      </p:sp>
      <p:graphicFrame>
        <p:nvGraphicFramePr>
          <p:cNvPr id="278" name="Google Shape;278;p40"/>
          <p:cNvGraphicFramePr/>
          <p:nvPr>
            <p:extLst>
              <p:ext uri="{D42A27DB-BD31-4B8C-83A1-F6EECF244321}">
                <p14:modId xmlns:p14="http://schemas.microsoft.com/office/powerpoint/2010/main" val="3825501534"/>
              </p:ext>
            </p:extLst>
          </p:nvPr>
        </p:nvGraphicFramePr>
        <p:xfrm>
          <a:off x="104775" y="771525"/>
          <a:ext cx="4826100" cy="3962100"/>
        </p:xfrm>
        <a:graphic>
          <a:graphicData uri="http://schemas.openxmlformats.org/drawingml/2006/table">
            <a:tbl>
              <a:tblPr>
                <a:noFill/>
              </a:tblPr>
              <a:tblGrid>
                <a:gridCol w="1206525">
                  <a:extLst>
                    <a:ext uri="{9D8B030D-6E8A-4147-A177-3AD203B41FA5}">
                      <a16:colId xmlns:a16="http://schemas.microsoft.com/office/drawing/2014/main" val="20000"/>
                    </a:ext>
                  </a:extLst>
                </a:gridCol>
                <a:gridCol w="1206525">
                  <a:extLst>
                    <a:ext uri="{9D8B030D-6E8A-4147-A177-3AD203B41FA5}">
                      <a16:colId xmlns:a16="http://schemas.microsoft.com/office/drawing/2014/main" val="20001"/>
                    </a:ext>
                  </a:extLst>
                </a:gridCol>
                <a:gridCol w="1206525">
                  <a:extLst>
                    <a:ext uri="{9D8B030D-6E8A-4147-A177-3AD203B41FA5}">
                      <a16:colId xmlns:a16="http://schemas.microsoft.com/office/drawing/2014/main" val="20002"/>
                    </a:ext>
                  </a:extLst>
                </a:gridCol>
                <a:gridCol w="12065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b="1">
                          <a:latin typeface="Open Sans"/>
                          <a:ea typeface="Open Sans"/>
                          <a:cs typeface="Open Sans"/>
                          <a:sym typeface="Open Sans"/>
                        </a:rPr>
                        <a:t>MODEL</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m-PREC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m-REC</a:t>
                      </a:r>
                      <a:endParaRPr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en" b="1">
                          <a:latin typeface="Open Sans"/>
                          <a:ea typeface="Open Sans"/>
                          <a:cs typeface="Open Sans"/>
                          <a:sym typeface="Open Sans"/>
                        </a:rPr>
                        <a:t>m-F1</a:t>
                      </a:r>
                      <a:endParaRPr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gridSpan="4">
                  <a:txBody>
                    <a:bodyPr/>
                    <a:lstStyle/>
                    <a:p>
                      <a:pPr marL="0" lvl="0" indent="0" algn="ctr" rtl="0">
                        <a:spcBef>
                          <a:spcPts val="0"/>
                        </a:spcBef>
                        <a:spcAft>
                          <a:spcPts val="0"/>
                        </a:spcAft>
                        <a:buNone/>
                      </a:pPr>
                      <a:r>
                        <a:rPr lang="en" dirty="0">
                          <a:latin typeface="Open Sans"/>
                          <a:ea typeface="Open Sans"/>
                          <a:cs typeface="Open Sans"/>
                          <a:sym typeface="Open Sans"/>
                        </a:rPr>
                        <a:t>Classification-based models (No Text Generation)</a:t>
                      </a:r>
                      <a:endParaRPr dirty="0">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BEST</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32.83</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28.48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dirty="0">
                          <a:solidFill>
                            <a:srgbClr val="7030A0"/>
                          </a:solidFill>
                          <a:latin typeface="Open Sans"/>
                          <a:ea typeface="Open Sans"/>
                          <a:cs typeface="Open Sans"/>
                          <a:sym typeface="Open Sans"/>
                        </a:rPr>
                        <a:t>28.78</a:t>
                      </a:r>
                      <a:endParaRPr b="1" dirty="0">
                        <a:solidFill>
                          <a:srgbClr val="7030A0"/>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latin typeface="Open Sans"/>
                          <a:ea typeface="Open Sans"/>
                          <a:cs typeface="Open Sans"/>
                          <a:sym typeface="Open Sans"/>
                        </a:rPr>
                        <a:t>Other</a:t>
                      </a:r>
                      <a:endParaRPr dirty="0">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25.69</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18.55</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dirty="0">
                          <a:latin typeface="Open Sans"/>
                          <a:ea typeface="Open Sans"/>
                          <a:cs typeface="Open Sans"/>
                          <a:sym typeface="Open Sans"/>
                        </a:rPr>
                        <a:t>20.39</a:t>
                      </a:r>
                      <a:endParaRPr dirty="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(Zero-Shot)</a:t>
                      </a:r>
                      <a:endParaRPr>
                        <a:latin typeface="Open Sans"/>
                        <a:ea typeface="Open Sans"/>
                        <a:cs typeface="Open Sans"/>
                        <a:sym typeface="Open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latin typeface="Open Sans"/>
                          <a:ea typeface="Open Sans"/>
                          <a:cs typeface="Open Sans"/>
                          <a:sym typeface="Open Sans"/>
                        </a:rPr>
                        <a:t>27.15</a:t>
                      </a:r>
                      <a:endParaRPr>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latin typeface="Open Sans"/>
                          <a:ea typeface="Open Sans"/>
                          <a:cs typeface="Open Sans"/>
                          <a:sym typeface="Open Sans"/>
                        </a:rPr>
                        <a:t>29.18</a:t>
                      </a:r>
                      <a:endParaRPr>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latin typeface="Open Sans"/>
                          <a:ea typeface="Open Sans"/>
                          <a:cs typeface="Open Sans"/>
                          <a:sym typeface="Open Sans"/>
                        </a:rPr>
                        <a:t>26.13</a:t>
                      </a:r>
                      <a:endParaRPr>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(Zero-Shot with Statutes)</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latin typeface="Open Sans"/>
                          <a:ea typeface="Open Sans"/>
                          <a:cs typeface="Open Sans"/>
                          <a:sym typeface="Open Sans"/>
                        </a:rPr>
                        <a:t>26.08</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solidFill>
                            <a:schemeClr val="dk1"/>
                          </a:solidFill>
                          <a:latin typeface="Open Sans"/>
                          <a:ea typeface="Open Sans"/>
                          <a:cs typeface="Open Sans"/>
                          <a:sym typeface="Open Sans"/>
                        </a:rPr>
                        <a:t>32.28</a:t>
                      </a:r>
                      <a:endParaRPr>
                        <a:solidFill>
                          <a:schemeClr val="dk1"/>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latin typeface="Open Sans"/>
                          <a:ea typeface="Open Sans"/>
                          <a:cs typeface="Open Sans"/>
                          <a:sym typeface="Open Sans"/>
                        </a:rPr>
                        <a:t>26.24</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gridSpan="4">
                  <a:txBody>
                    <a:bodyPr/>
                    <a:lstStyle/>
                    <a:p>
                      <a:pPr marL="0" lvl="0" indent="0" algn="ctr" rtl="0">
                        <a:spcBef>
                          <a:spcPts val="0"/>
                        </a:spcBef>
                        <a:spcAft>
                          <a:spcPts val="0"/>
                        </a:spcAft>
                        <a:buNone/>
                      </a:pPr>
                      <a:r>
                        <a:rPr lang="en">
                          <a:latin typeface="Open Sans"/>
                          <a:ea typeface="Open Sans"/>
                          <a:cs typeface="Open Sans"/>
                          <a:sym typeface="Open Sans"/>
                        </a:rPr>
                        <a:t>Text Generation Using LLMs (CoT - Extractive)</a:t>
                      </a:r>
                      <a:endParaRPr>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a:latin typeface="Open Sans"/>
                          <a:ea typeface="Open Sans"/>
                          <a:cs typeface="Open Sans"/>
                          <a:sym typeface="Open Sans"/>
                        </a:rPr>
                        <a:t>GPT-4</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a:latin typeface="Open Sans"/>
                          <a:ea typeface="Open Sans"/>
                          <a:cs typeface="Open Sans"/>
                          <a:sym typeface="Open Sans"/>
                        </a:rPr>
                        <a:t>25.08</a:t>
                      </a:r>
                      <a:endParaRPr>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b="1">
                          <a:solidFill>
                            <a:srgbClr val="9900FF"/>
                          </a:solidFill>
                          <a:latin typeface="Open Sans"/>
                          <a:ea typeface="Open Sans"/>
                          <a:cs typeface="Open Sans"/>
                          <a:sym typeface="Open Sans"/>
                        </a:rPr>
                        <a:t>33.78</a:t>
                      </a:r>
                      <a:endParaRPr b="1">
                        <a:solidFill>
                          <a:srgbClr val="9900FF"/>
                        </a:solidFill>
                        <a:latin typeface="Open Sans"/>
                        <a:ea typeface="Open Sans"/>
                        <a:cs typeface="Open Sans"/>
                        <a:sym typeface="Open Sans"/>
                      </a:endParaRPr>
                    </a:p>
                  </a:txBody>
                  <a:tcPr marL="91425" marR="91425" marT="91425" marB="91425"/>
                </a:tc>
                <a:tc>
                  <a:txBody>
                    <a:bodyPr/>
                    <a:lstStyle/>
                    <a:p>
                      <a:pPr marL="0" lvl="0" indent="0" algn="r" rtl="0">
                        <a:spcBef>
                          <a:spcPts val="0"/>
                        </a:spcBef>
                        <a:spcAft>
                          <a:spcPts val="0"/>
                        </a:spcAft>
                        <a:buNone/>
                      </a:pPr>
                      <a:r>
                        <a:rPr lang="en" dirty="0">
                          <a:latin typeface="Open Sans"/>
                          <a:ea typeface="Open Sans"/>
                          <a:cs typeface="Open Sans"/>
                          <a:sym typeface="Open Sans"/>
                        </a:rPr>
                        <a:t>26.47</a:t>
                      </a:r>
                      <a:endParaRPr dirty="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712751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g29e006e5311_0_80"/>
          <p:cNvSpPr txBox="1">
            <a:spLocks noGrp="1"/>
          </p:cNvSpPr>
          <p:nvPr>
            <p:ph type="title"/>
          </p:nvPr>
        </p:nvSpPr>
        <p:spPr>
          <a:xfrm>
            <a:off x="87549" y="261211"/>
            <a:ext cx="8618706" cy="615600"/>
          </a:xfrm>
          <a:prstGeom prst="rect">
            <a:avLst/>
          </a:prstGeom>
          <a:noFill/>
          <a:ln>
            <a:noFill/>
          </a:ln>
        </p:spPr>
        <p:txBody>
          <a:bodyPr spcFirstLastPara="1" wrap="square" lIns="91425" tIns="91425" rIns="91425" bIns="91425" anchor="b" anchorCtr="0">
            <a:spAutoFit/>
          </a:bodyPr>
          <a:lstStyle/>
          <a:p>
            <a:pPr marL="0" lvl="0" indent="457200" algn="l" rtl="0">
              <a:lnSpc>
                <a:spcPct val="100000"/>
              </a:lnSpc>
              <a:spcBef>
                <a:spcPts val="0"/>
              </a:spcBef>
              <a:spcAft>
                <a:spcPts val="0"/>
              </a:spcAft>
              <a:buSzPts val="2800"/>
              <a:buNone/>
            </a:pPr>
            <a:r>
              <a:rPr lang="en" dirty="0"/>
              <a:t>Summary</a:t>
            </a:r>
            <a:endParaRPr dirty="0"/>
          </a:p>
        </p:txBody>
      </p:sp>
      <p:sp>
        <p:nvSpPr>
          <p:cNvPr id="1132" name="Google Shape;1132;g29e006e5311_0_80"/>
          <p:cNvSpPr txBox="1">
            <a:spLocks noGrp="1"/>
          </p:cNvSpPr>
          <p:nvPr>
            <p:ph type="body" idx="1"/>
          </p:nvPr>
        </p:nvSpPr>
        <p:spPr>
          <a:xfrm>
            <a:off x="311700" y="876811"/>
            <a:ext cx="8520600" cy="2934106"/>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500"/>
              </a:spcBef>
              <a:spcAft>
                <a:spcPts val="0"/>
              </a:spcAft>
              <a:buSzPts val="1800"/>
              <a:buFont typeface="Cambria"/>
              <a:buChar char="●"/>
            </a:pPr>
            <a:r>
              <a:rPr lang="en" dirty="0">
                <a:solidFill>
                  <a:schemeClr val="dk1"/>
                </a:solidFill>
                <a:latin typeface="Cambria"/>
                <a:ea typeface="Cambria"/>
                <a:cs typeface="Cambria"/>
                <a:sym typeface="Cambria"/>
              </a:rPr>
              <a:t>Large Language Models need lot of improvement for the legal domain</a:t>
            </a:r>
            <a:endParaRPr dirty="0">
              <a:solidFill>
                <a:schemeClr val="dk1"/>
              </a:solidFill>
              <a:latin typeface="Cambria"/>
              <a:ea typeface="Cambria"/>
              <a:cs typeface="Cambria"/>
              <a:sym typeface="Cambria"/>
            </a:endParaRPr>
          </a:p>
          <a:p>
            <a:pPr marL="742950" lvl="1" indent="-298450" algn="l" rtl="0">
              <a:lnSpc>
                <a:spcPct val="115000"/>
              </a:lnSpc>
              <a:spcBef>
                <a:spcPts val="500"/>
              </a:spcBef>
              <a:spcAft>
                <a:spcPts val="0"/>
              </a:spcAft>
              <a:buSzPts val="1600"/>
              <a:buFont typeface="Cambria"/>
              <a:buChar char="○"/>
            </a:pPr>
            <a:r>
              <a:rPr lang="en" sz="1600" dirty="0">
                <a:solidFill>
                  <a:schemeClr val="dk1"/>
                </a:solidFill>
                <a:latin typeface="Cambria"/>
                <a:ea typeface="Cambria"/>
                <a:cs typeface="Cambria"/>
                <a:sym typeface="Cambria"/>
              </a:rPr>
              <a:t>Reported good performance on simpler applications, e.g., legal MCQs</a:t>
            </a:r>
            <a:endParaRPr sz="1600" dirty="0">
              <a:latin typeface="Cambria"/>
              <a:ea typeface="Cambria"/>
              <a:cs typeface="Cambria"/>
              <a:sym typeface="Cambria"/>
            </a:endParaRPr>
          </a:p>
          <a:p>
            <a:pPr marL="742950" lvl="1" indent="-298450" algn="l" rtl="0">
              <a:lnSpc>
                <a:spcPct val="115000"/>
              </a:lnSpc>
              <a:spcBef>
                <a:spcPts val="500"/>
              </a:spcBef>
              <a:spcAft>
                <a:spcPts val="0"/>
              </a:spcAft>
              <a:buSzPts val="1600"/>
              <a:buFont typeface="Cambria"/>
              <a:buChar char="○"/>
            </a:pPr>
            <a:r>
              <a:rPr lang="en" sz="1600" dirty="0">
                <a:solidFill>
                  <a:schemeClr val="dk1"/>
                </a:solidFill>
                <a:latin typeface="Cambria"/>
                <a:ea typeface="Cambria"/>
                <a:cs typeface="Cambria"/>
                <a:sym typeface="Cambria"/>
              </a:rPr>
              <a:t>But still lacking in more complex tasks involving legal reasoning, summarization, etc.</a:t>
            </a:r>
          </a:p>
          <a:p>
            <a:pPr marL="285750" indent="-298450">
              <a:spcBef>
                <a:spcPts val="500"/>
              </a:spcBef>
              <a:buSzPts val="1600"/>
              <a:buFont typeface="Cambria"/>
              <a:buChar char="○"/>
            </a:pPr>
            <a:endParaRPr lang="en" sz="2000" dirty="0">
              <a:solidFill>
                <a:schemeClr val="dk1"/>
              </a:solidFill>
              <a:latin typeface="Cambria"/>
              <a:ea typeface="Cambria"/>
              <a:cs typeface="Cambria"/>
              <a:sym typeface="Cambria"/>
            </a:endParaRPr>
          </a:p>
          <a:p>
            <a:pPr marL="0" indent="0" algn="ctr">
              <a:spcBef>
                <a:spcPts val="500"/>
              </a:spcBef>
              <a:buSzPts val="1600"/>
              <a:buNone/>
            </a:pPr>
            <a:r>
              <a:rPr lang="en" sz="2000" dirty="0">
                <a:solidFill>
                  <a:schemeClr val="dk1"/>
                </a:solidFill>
                <a:latin typeface="Cambria"/>
                <a:ea typeface="Cambria"/>
                <a:cs typeface="Cambria"/>
                <a:sym typeface="Cambria"/>
              </a:rPr>
              <a:t>Several datasets and codes for challenging problems in Legal NLP</a:t>
            </a:r>
          </a:p>
          <a:p>
            <a:pPr marL="0" indent="0">
              <a:spcBef>
                <a:spcPts val="500"/>
              </a:spcBef>
              <a:buSzPts val="1600"/>
              <a:buNone/>
            </a:pPr>
            <a:r>
              <a:rPr lang="en-IN" sz="2000" dirty="0">
                <a:solidFill>
                  <a:schemeClr val="dk1"/>
                </a:solidFill>
                <a:latin typeface="Cambria"/>
                <a:ea typeface="Cambria"/>
                <a:cs typeface="Cambria"/>
                <a:sym typeface="Cambria"/>
              </a:rPr>
              <a:t>			</a:t>
            </a:r>
            <a:r>
              <a:rPr lang="en-IN" sz="2000" dirty="0">
                <a:solidFill>
                  <a:schemeClr val="dk1"/>
                </a:solidFill>
                <a:latin typeface="Cambria"/>
                <a:ea typeface="Cambria"/>
                <a:cs typeface="Cambria"/>
                <a:sym typeface="Cambria"/>
                <a:hlinkClick r:id="rId3"/>
              </a:rPr>
              <a:t>https://github.com/Law-AI/</a:t>
            </a:r>
            <a:r>
              <a:rPr lang="en-IN" sz="2000" dirty="0">
                <a:solidFill>
                  <a:schemeClr val="dk1"/>
                </a:solidFill>
                <a:latin typeface="Cambria"/>
                <a:ea typeface="Cambria"/>
                <a:cs typeface="Cambria"/>
                <a:sym typeface="Cambria"/>
              </a:rPr>
              <a:t> </a:t>
            </a:r>
            <a:endParaRPr lang="en" sz="2000" dirty="0">
              <a:solidFill>
                <a:schemeClr val="dk1"/>
              </a:solidFill>
              <a:latin typeface="Cambria"/>
              <a:ea typeface="Cambria"/>
              <a:cs typeface="Cambria"/>
              <a:sym typeface="Cambria"/>
            </a:endParaRPr>
          </a:p>
          <a:p>
            <a:pPr marL="285750" indent="-298450">
              <a:spcBef>
                <a:spcPts val="500"/>
              </a:spcBef>
              <a:buSzPts val="1600"/>
              <a:buFont typeface="Cambria"/>
              <a:buChar char="○"/>
            </a:pPr>
            <a:endParaRPr sz="2000" dirty="0">
              <a:latin typeface="Cambria"/>
              <a:ea typeface="Cambria"/>
              <a:cs typeface="Cambria"/>
              <a:sym typeface="Cambria"/>
            </a:endParaRPr>
          </a:p>
        </p:txBody>
      </p:sp>
      <p:sp>
        <p:nvSpPr>
          <p:cNvPr id="1133" name="Google Shape;1133;g29e006e5311_0_80"/>
          <p:cNvSpPr txBox="1"/>
          <p:nvPr/>
        </p:nvSpPr>
        <p:spPr>
          <a:xfrm>
            <a:off x="1990846" y="4467828"/>
            <a:ext cx="4838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dirty="0">
                <a:solidFill>
                  <a:srgbClr val="7030A0"/>
                </a:solidFill>
                <a:latin typeface="Arial"/>
                <a:ea typeface="Arial"/>
                <a:cs typeface="Arial"/>
                <a:sym typeface="Arial"/>
              </a:rPr>
              <a:t>Thank you. Questions / suggestions ? </a:t>
            </a: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g29e006e5311_0_80"/>
          <p:cNvSpPr txBox="1">
            <a:spLocks noGrp="1"/>
          </p:cNvSpPr>
          <p:nvPr>
            <p:ph type="title"/>
          </p:nvPr>
        </p:nvSpPr>
        <p:spPr>
          <a:xfrm>
            <a:off x="87549" y="261211"/>
            <a:ext cx="8618706" cy="615600"/>
          </a:xfrm>
          <a:prstGeom prst="rect">
            <a:avLst/>
          </a:prstGeom>
          <a:noFill/>
          <a:ln>
            <a:noFill/>
          </a:ln>
        </p:spPr>
        <p:txBody>
          <a:bodyPr spcFirstLastPara="1" wrap="square" lIns="91425" tIns="91425" rIns="91425" bIns="91425" anchor="b" anchorCtr="0">
            <a:spAutoFit/>
          </a:bodyPr>
          <a:lstStyle/>
          <a:p>
            <a:pPr marL="0" lvl="0" indent="457200" algn="l" rtl="0">
              <a:lnSpc>
                <a:spcPct val="100000"/>
              </a:lnSpc>
              <a:spcBef>
                <a:spcPts val="0"/>
              </a:spcBef>
              <a:spcAft>
                <a:spcPts val="0"/>
              </a:spcAft>
              <a:buSzPts val="2800"/>
              <a:buNone/>
            </a:pPr>
            <a:r>
              <a:rPr lang="en" dirty="0"/>
              <a:t>Interested to work long-term in the domain?</a:t>
            </a:r>
            <a:endParaRPr dirty="0"/>
          </a:p>
        </p:txBody>
      </p:sp>
      <p:sp>
        <p:nvSpPr>
          <p:cNvPr id="3" name="TextBox 2">
            <a:extLst>
              <a:ext uri="{FF2B5EF4-FFF2-40B4-BE49-F238E27FC236}">
                <a16:creationId xmlns:a16="http://schemas.microsoft.com/office/drawing/2014/main" id="{D148DA32-2CFF-F740-92F0-54BEE63C7D07}"/>
              </a:ext>
            </a:extLst>
          </p:cNvPr>
          <p:cNvSpPr txBox="1"/>
          <p:nvPr/>
        </p:nvSpPr>
        <p:spPr>
          <a:xfrm>
            <a:off x="578733" y="1284789"/>
            <a:ext cx="8127521" cy="2862322"/>
          </a:xfrm>
          <a:prstGeom prst="rect">
            <a:avLst/>
          </a:prstGeom>
          <a:solidFill>
            <a:schemeClr val="accent1">
              <a:lumMod val="20000"/>
              <a:lumOff val="80000"/>
            </a:schemeClr>
          </a:solidFill>
        </p:spPr>
        <p:txBody>
          <a:bodyPr wrap="square" rtlCol="0">
            <a:spAutoFit/>
          </a:bodyPr>
          <a:lstStyle/>
          <a:p>
            <a:pPr algn="ctr"/>
            <a:r>
              <a:rPr lang="en-IN" sz="1800" b="1" dirty="0" err="1">
                <a:solidFill>
                  <a:srgbClr val="002060"/>
                </a:solidFill>
              </a:rPr>
              <a:t>NyayKosh</a:t>
            </a:r>
            <a:r>
              <a:rPr lang="en-IN" sz="1800" b="1" dirty="0">
                <a:solidFill>
                  <a:srgbClr val="002060"/>
                </a:solidFill>
              </a:rPr>
              <a:t>: Multilingual Resources for AI-based Legal Analytics for India</a:t>
            </a:r>
          </a:p>
          <a:p>
            <a:endParaRPr lang="en-IN" sz="1800" dirty="0"/>
          </a:p>
          <a:p>
            <a:endParaRPr lang="en-IN" sz="1800" dirty="0"/>
          </a:p>
          <a:p>
            <a:r>
              <a:rPr lang="en-IN" sz="1800" b="1" dirty="0">
                <a:solidFill>
                  <a:srgbClr val="C00000"/>
                </a:solidFill>
              </a:rPr>
              <a:t>Tech institutes </a:t>
            </a:r>
            <a:r>
              <a:rPr lang="en-IN" sz="1800" dirty="0"/>
              <a:t>      				              </a:t>
            </a:r>
            <a:r>
              <a:rPr lang="en-IN" sz="1800" b="1" dirty="0">
                <a:solidFill>
                  <a:srgbClr val="C00000"/>
                </a:solidFill>
              </a:rPr>
              <a:t>Law Institutes</a:t>
            </a:r>
          </a:p>
          <a:p>
            <a:endParaRPr lang="en-IN" sz="1800" dirty="0"/>
          </a:p>
          <a:p>
            <a:r>
              <a:rPr lang="en-IN" sz="1800" dirty="0"/>
              <a:t>IIT Kharagpur 				                  RGSOIPL Kharagpur</a:t>
            </a:r>
          </a:p>
          <a:p>
            <a:r>
              <a:rPr lang="en-IN" sz="1800" dirty="0"/>
              <a:t>IIT Kanpur       				                        WBNUJS Kolkata</a:t>
            </a:r>
          </a:p>
          <a:p>
            <a:r>
              <a:rPr lang="en-IN" sz="1800" dirty="0"/>
              <a:t>IISER Kolkata </a:t>
            </a:r>
          </a:p>
          <a:p>
            <a:pPr algn="ctr"/>
            <a:endParaRPr lang="en-US" sz="1800" b="1" dirty="0">
              <a:solidFill>
                <a:srgbClr val="002060"/>
              </a:solidFill>
            </a:endParaRPr>
          </a:p>
          <a:p>
            <a:pPr algn="ctr"/>
            <a:r>
              <a:rPr lang="en-US" sz="1800" b="1" dirty="0">
                <a:solidFill>
                  <a:srgbClr val="002060"/>
                </a:solidFill>
              </a:rPr>
              <a:t>We will be hiring soon at all institutes !!</a:t>
            </a:r>
          </a:p>
        </p:txBody>
      </p:sp>
    </p:spTree>
    <p:extLst>
      <p:ext uri="{BB962C8B-B14F-4D97-AF65-F5344CB8AC3E}">
        <p14:creationId xmlns:p14="http://schemas.microsoft.com/office/powerpoint/2010/main" val="188777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4"/>
          <p:cNvSpPr txBox="1">
            <a:spLocks noGrp="1"/>
          </p:cNvSpPr>
          <p:nvPr>
            <p:ph type="title"/>
          </p:nvPr>
        </p:nvSpPr>
        <p:spPr>
          <a:xfrm>
            <a:off x="212117" y="24585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 case judgement from INSC</a:t>
            </a:r>
            <a:endParaRPr/>
          </a:p>
        </p:txBody>
      </p:sp>
      <p:sp>
        <p:nvSpPr>
          <p:cNvPr id="157" name="Google Shape;157;p14"/>
          <p:cNvSpPr txBox="1"/>
          <p:nvPr/>
        </p:nvSpPr>
        <p:spPr>
          <a:xfrm>
            <a:off x="342221" y="1125200"/>
            <a:ext cx="4650403" cy="32008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Decided by the Supreme Court of India on 3 May 2013</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Metadata / preamble</a:t>
            </a:r>
            <a:endParaRPr/>
          </a:p>
          <a:p>
            <a:pPr marL="285750" marR="0" lvl="4"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Decided by which court</a:t>
            </a:r>
            <a:endParaRPr/>
          </a:p>
          <a:p>
            <a:pPr marL="285750" marR="0" lvl="4"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Date on which judgement was pronounced</a:t>
            </a:r>
            <a:endParaRPr/>
          </a:p>
          <a:p>
            <a:pPr marL="285750" marR="0" lvl="4"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The contending parties (Appellant vs. Respondent)</a:t>
            </a:r>
            <a:endParaRPr/>
          </a:p>
          <a:p>
            <a:pPr marL="285750" marR="0" lvl="4"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Name of the judge / bench</a:t>
            </a:r>
            <a:endParaRPr/>
          </a:p>
          <a:p>
            <a:pPr marL="285750" marR="0" lvl="4"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Sometimes, names of lawyers representing the two parties</a:t>
            </a:r>
            <a:endParaRPr/>
          </a:p>
        </p:txBody>
      </p:sp>
      <p:pic>
        <p:nvPicPr>
          <p:cNvPr id="158" name="Google Shape;158;p14"/>
          <p:cNvPicPr preferRelativeResize="0"/>
          <p:nvPr/>
        </p:nvPicPr>
        <p:blipFill rotWithShape="1">
          <a:blip r:embed="rId3">
            <a:alphaModFix/>
          </a:blip>
          <a:srcRect/>
          <a:stretch/>
        </p:blipFill>
        <p:spPr>
          <a:xfrm>
            <a:off x="4992624" y="112135"/>
            <a:ext cx="3906932" cy="4867271"/>
          </a:xfrm>
          <a:prstGeom prst="rect">
            <a:avLst/>
          </a:prstGeom>
          <a:noFill/>
          <a:ln w="9525" cap="flat" cmpd="sng">
            <a:solidFill>
              <a:srgbClr val="0070C0"/>
            </a:solidFill>
            <a:prstDash val="solid"/>
            <a:round/>
            <a:headEnd type="none" w="sm" len="sm"/>
            <a:tailEnd type="none" w="sm" len="sm"/>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439F-7D60-9E42-B8F7-11880BC3AC7C}"/>
              </a:ext>
            </a:extLst>
          </p:cNvPr>
          <p:cNvSpPr>
            <a:spLocks noGrp="1"/>
          </p:cNvSpPr>
          <p:nvPr>
            <p:ph type="title"/>
          </p:nvPr>
        </p:nvSpPr>
        <p:spPr/>
        <p:txBody>
          <a:bodyPr>
            <a:normAutofit fontScale="90000"/>
          </a:bodyPr>
          <a:lstStyle/>
          <a:p>
            <a:pPr algn="ctr"/>
            <a:r>
              <a:rPr lang="en-US" dirty="0">
                <a:solidFill>
                  <a:srgbClr val="7030A0"/>
                </a:solidFill>
              </a:rPr>
              <a:t>Looking for a challenging NLP problem right now?</a:t>
            </a:r>
          </a:p>
        </p:txBody>
      </p:sp>
      <p:pic>
        <p:nvPicPr>
          <p:cNvPr id="4" name="Picture 3">
            <a:extLst>
              <a:ext uri="{FF2B5EF4-FFF2-40B4-BE49-F238E27FC236}">
                <a16:creationId xmlns:a16="http://schemas.microsoft.com/office/drawing/2014/main" id="{A5305170-720D-BE4A-B5FC-819F593CB30E}"/>
              </a:ext>
            </a:extLst>
          </p:cNvPr>
          <p:cNvPicPr>
            <a:picLocks noChangeAspect="1"/>
          </p:cNvPicPr>
          <p:nvPr/>
        </p:nvPicPr>
        <p:blipFill>
          <a:blip r:embed="rId2"/>
          <a:stretch>
            <a:fillRect/>
          </a:stretch>
        </p:blipFill>
        <p:spPr>
          <a:xfrm>
            <a:off x="232311" y="1064025"/>
            <a:ext cx="8634714" cy="3010433"/>
          </a:xfrm>
          <a:prstGeom prst="rect">
            <a:avLst/>
          </a:prstGeom>
        </p:spPr>
      </p:pic>
      <p:sp>
        <p:nvSpPr>
          <p:cNvPr id="5" name="TextBox 4">
            <a:extLst>
              <a:ext uri="{FF2B5EF4-FFF2-40B4-BE49-F238E27FC236}">
                <a16:creationId xmlns:a16="http://schemas.microsoft.com/office/drawing/2014/main" id="{4B48BFF7-17F9-6C47-816B-762AE89E57C6}"/>
              </a:ext>
            </a:extLst>
          </p:cNvPr>
          <p:cNvSpPr txBox="1"/>
          <p:nvPr/>
        </p:nvSpPr>
        <p:spPr>
          <a:xfrm>
            <a:off x="682906" y="4247909"/>
            <a:ext cx="7755038" cy="523220"/>
          </a:xfrm>
          <a:prstGeom prst="rect">
            <a:avLst/>
          </a:prstGeom>
          <a:noFill/>
        </p:spPr>
        <p:txBody>
          <a:bodyPr wrap="square" rtlCol="0">
            <a:spAutoFit/>
          </a:bodyPr>
          <a:lstStyle/>
          <a:p>
            <a:pPr algn="ctr"/>
            <a:r>
              <a:rPr lang="en-US" sz="2800" dirty="0">
                <a:solidFill>
                  <a:srgbClr val="7030A0"/>
                </a:solidFill>
                <a:hlinkClick r:id="rId3"/>
              </a:rPr>
              <a:t>https://sites.google.com/view/icpr24-csi/home</a:t>
            </a:r>
            <a:r>
              <a:rPr lang="en-US" sz="2800" dirty="0">
                <a:solidFill>
                  <a:srgbClr val="7030A0"/>
                </a:solidFill>
              </a:rPr>
              <a:t> </a:t>
            </a:r>
          </a:p>
        </p:txBody>
      </p:sp>
    </p:spTree>
    <p:extLst>
      <p:ext uri="{BB962C8B-B14F-4D97-AF65-F5344CB8AC3E}">
        <p14:creationId xmlns:p14="http://schemas.microsoft.com/office/powerpoint/2010/main" val="73115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5"/>
          <p:cNvSpPr txBox="1">
            <a:spLocks noGrp="1"/>
          </p:cNvSpPr>
          <p:nvPr>
            <p:ph type="title"/>
          </p:nvPr>
        </p:nvSpPr>
        <p:spPr>
          <a:xfrm>
            <a:off x="212117" y="245853"/>
            <a:ext cx="8520600" cy="58625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main text of a case judgement contains:</a:t>
            </a:r>
            <a:endParaRPr/>
          </a:p>
        </p:txBody>
      </p:sp>
      <p:sp>
        <p:nvSpPr>
          <p:cNvPr id="164" name="Google Shape;164;p15"/>
          <p:cNvSpPr txBox="1"/>
          <p:nvPr/>
        </p:nvSpPr>
        <p:spPr>
          <a:xfrm>
            <a:off x="342221" y="1335512"/>
            <a:ext cx="7933099" cy="3744615"/>
          </a:xfrm>
          <a:prstGeom prst="rect">
            <a:avLst/>
          </a:prstGeom>
          <a:noFill/>
          <a:ln>
            <a:noFill/>
          </a:ln>
        </p:spPr>
        <p:txBody>
          <a:bodyPr spcFirstLastPara="1" wrap="square" lIns="91425" tIns="45700" rIns="91425" bIns="45700" anchor="t" anchorCtr="0">
            <a:spAutoFit/>
          </a:bodyPr>
          <a:lstStyle/>
          <a:p>
            <a:pPr marL="13970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Facts</a:t>
            </a:r>
            <a:r>
              <a:rPr lang="en" sz="1600" b="0" i="0" u="none" strike="noStrike" cap="none">
                <a:solidFill>
                  <a:schemeClr val="dk1"/>
                </a:solidFill>
                <a:latin typeface="Arial"/>
                <a:ea typeface="Arial"/>
                <a:cs typeface="Arial"/>
                <a:sym typeface="Arial"/>
              </a:rPr>
              <a:t>: chronology of events that led to filing the case</a:t>
            </a:r>
            <a:endParaRPr/>
          </a:p>
          <a:p>
            <a:pPr marL="457200" marR="0" lvl="0" indent="-317500" algn="l" rtl="0">
              <a:lnSpc>
                <a:spcPct val="100000"/>
              </a:lnSpc>
              <a:spcBef>
                <a:spcPts val="160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Ruling by Lower Court</a:t>
            </a:r>
            <a:r>
              <a:rPr lang="en" sz="1600" b="0" i="0" u="none" strike="noStrike" cap="none">
                <a:solidFill>
                  <a:schemeClr val="dk1"/>
                </a:solidFill>
                <a:latin typeface="Arial"/>
                <a:ea typeface="Arial"/>
                <a:cs typeface="Arial"/>
                <a:sym typeface="Arial"/>
              </a:rPr>
              <a:t>: judgements given by lower Courts </a:t>
            </a:r>
            <a:endParaRPr/>
          </a:p>
          <a:p>
            <a:pPr marL="457200" marR="0" lvl="0" indent="-317500" algn="l" rtl="0">
              <a:lnSpc>
                <a:spcPct val="100000"/>
              </a:lnSpc>
              <a:spcBef>
                <a:spcPts val="160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Arguments</a:t>
            </a:r>
            <a:r>
              <a:rPr lang="en" sz="1600" b="0" i="0" u="none" strike="noStrike" cap="none">
                <a:solidFill>
                  <a:schemeClr val="dk1"/>
                </a:solidFill>
                <a:latin typeface="Arial"/>
                <a:ea typeface="Arial"/>
                <a:cs typeface="Arial"/>
                <a:sym typeface="Arial"/>
              </a:rPr>
              <a:t>: arguments of the contending parties</a:t>
            </a:r>
            <a:endParaRPr/>
          </a:p>
          <a:p>
            <a:pPr marL="457200" marR="0" lvl="0" indent="-317500" algn="l" rtl="0">
              <a:lnSpc>
                <a:spcPct val="100000"/>
              </a:lnSpc>
              <a:spcBef>
                <a:spcPts val="160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Statute citations</a:t>
            </a:r>
            <a:r>
              <a:rPr lang="en" sz="1600" b="0" i="0" u="none" strike="noStrike" cap="none">
                <a:solidFill>
                  <a:schemeClr val="dk1"/>
                </a:solidFill>
                <a:latin typeface="Arial"/>
                <a:ea typeface="Arial"/>
                <a:cs typeface="Arial"/>
                <a:sym typeface="Arial"/>
              </a:rPr>
              <a:t>: citations to relevant laws / statutes</a:t>
            </a:r>
            <a:endParaRPr/>
          </a:p>
          <a:p>
            <a:pPr marL="457200" marR="0" lvl="0" indent="-317500" algn="l" rtl="0">
              <a:lnSpc>
                <a:spcPct val="100000"/>
              </a:lnSpc>
              <a:spcBef>
                <a:spcPts val="160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Precedent citations</a:t>
            </a:r>
            <a:r>
              <a:rPr lang="en" sz="1600" b="0" i="0" u="none" strike="noStrike" cap="none">
                <a:solidFill>
                  <a:schemeClr val="dk1"/>
                </a:solidFill>
                <a:latin typeface="Arial"/>
                <a:ea typeface="Arial"/>
                <a:cs typeface="Arial"/>
                <a:sym typeface="Arial"/>
              </a:rPr>
              <a:t>: citations to prior cases</a:t>
            </a:r>
            <a:endParaRPr/>
          </a:p>
          <a:p>
            <a:pPr marL="457200" marR="0" lvl="0" indent="-317500" algn="l" rtl="0">
              <a:lnSpc>
                <a:spcPct val="100000"/>
              </a:lnSpc>
              <a:spcBef>
                <a:spcPts val="160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Ratio of the decision</a:t>
            </a:r>
            <a:r>
              <a:rPr lang="en" sz="1600" b="0" i="0" u="none" strike="noStrike" cap="none">
                <a:solidFill>
                  <a:schemeClr val="dk1"/>
                </a:solidFill>
                <a:latin typeface="Arial"/>
                <a:ea typeface="Arial"/>
                <a:cs typeface="Arial"/>
                <a:sym typeface="Arial"/>
              </a:rPr>
              <a:t>:  rationale of the Court for the final ruling</a:t>
            </a:r>
            <a:endParaRPr/>
          </a:p>
          <a:p>
            <a:pPr marL="457200" marR="0" lvl="0" indent="-317500" algn="l" rtl="0">
              <a:lnSpc>
                <a:spcPct val="100000"/>
              </a:lnSpc>
              <a:spcBef>
                <a:spcPts val="1600"/>
              </a:spcBef>
              <a:spcAft>
                <a:spcPts val="0"/>
              </a:spcAft>
              <a:buClr>
                <a:schemeClr val="dk1"/>
              </a:buClr>
              <a:buSzPts val="1400"/>
              <a:buFont typeface="Arial"/>
              <a:buChar char="●"/>
            </a:pPr>
            <a:r>
              <a:rPr lang="en" sz="1600" b="1" i="0" u="none" strike="noStrike" cap="none">
                <a:solidFill>
                  <a:srgbClr val="7030A0"/>
                </a:solidFill>
                <a:latin typeface="Arial"/>
                <a:ea typeface="Arial"/>
                <a:cs typeface="Arial"/>
                <a:sym typeface="Arial"/>
              </a:rPr>
              <a:t>Final Judgement</a:t>
            </a:r>
            <a:r>
              <a:rPr lang="en" sz="1600" b="0" i="0" u="none" strike="noStrike" cap="none">
                <a:solidFill>
                  <a:schemeClr val="dk1"/>
                </a:solidFill>
                <a:latin typeface="Arial"/>
                <a:ea typeface="Arial"/>
                <a:cs typeface="Arial"/>
                <a:sym typeface="Arial"/>
              </a:rPr>
              <a:t>: conclusion of the Court</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None/>
            </a:pPr>
            <a:endParaRPr sz="1600" b="0" i="0" u="none" strike="noStrike" cap="none">
              <a:solidFill>
                <a:srgbClr val="000000"/>
              </a:solidFill>
              <a:latin typeface="Arial"/>
              <a:ea typeface="Arial"/>
              <a:cs typeface="Arial"/>
              <a:sym typeface="Arial"/>
            </a:endParaRPr>
          </a:p>
        </p:txBody>
      </p:sp>
      <p:sp>
        <p:nvSpPr>
          <p:cNvPr id="165" name="Google Shape;165;p15"/>
          <p:cNvSpPr txBox="1"/>
          <p:nvPr/>
        </p:nvSpPr>
        <p:spPr>
          <a:xfrm>
            <a:off x="6245352" y="2450592"/>
            <a:ext cx="1655064" cy="707886"/>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0" i="0" u="none" strike="noStrike" cap="none">
                <a:solidFill>
                  <a:schemeClr val="lt1"/>
                </a:solidFill>
                <a:latin typeface="Arial"/>
                <a:ea typeface="Arial"/>
                <a:cs typeface="Arial"/>
                <a:sym typeface="Arial"/>
              </a:rPr>
              <a:t>Rhetorical segments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6647</Words>
  <Application>Microsoft Macintosh PowerPoint</Application>
  <PresentationFormat>On-screen Show (16:9)</PresentationFormat>
  <Paragraphs>866</Paragraphs>
  <Slides>80</Slides>
  <Notes>74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Montserrat</vt:lpstr>
      <vt:lpstr>Times New Roman</vt:lpstr>
      <vt:lpstr>Average</vt:lpstr>
      <vt:lpstr>Merriweather</vt:lpstr>
      <vt:lpstr>Arial</vt:lpstr>
      <vt:lpstr>Merriweather Light</vt:lpstr>
      <vt:lpstr>Cambria</vt:lpstr>
      <vt:lpstr>Open Sans</vt:lpstr>
      <vt:lpstr>Georgia</vt:lpstr>
      <vt:lpstr>Simple Light</vt:lpstr>
      <vt:lpstr>LLMs for the Legal Domain</vt:lpstr>
      <vt:lpstr>Many types of legal documents </vt:lpstr>
      <vt:lpstr>Many types of legal documents </vt:lpstr>
      <vt:lpstr>Statutes</vt:lpstr>
      <vt:lpstr>Statutes</vt:lpstr>
      <vt:lpstr>Example: Indian Penal Code (IPC)</vt:lpstr>
      <vt:lpstr>Court case judgements</vt:lpstr>
      <vt:lpstr>A case judgement from INSC</vt:lpstr>
      <vt:lpstr>The main text of a case judgement contains:</vt:lpstr>
      <vt:lpstr>Challenges in ML / NLP over  legal documents </vt:lpstr>
      <vt:lpstr>Length of documents</vt:lpstr>
      <vt:lpstr>Complexity of text</vt:lpstr>
      <vt:lpstr>Complexity of text</vt:lpstr>
      <vt:lpstr>Standard NLP tools do not usually work well on legal text</vt:lpstr>
      <vt:lpstr>Wide variation in style of writing</vt:lpstr>
      <vt:lpstr>Example case </vt:lpstr>
      <vt:lpstr>PowerPoint Presentation</vt:lpstr>
      <vt:lpstr>Example Case  </vt:lpstr>
      <vt:lpstr>PowerPoint Presentation</vt:lpstr>
      <vt:lpstr>PowerPoint Presentation</vt:lpstr>
      <vt:lpstr>Expensive to build large-scale datasets</vt:lpstr>
      <vt:lpstr>Research problems </vt:lpstr>
      <vt:lpstr>Popular research problems</vt:lpstr>
      <vt:lpstr>Popular research problems</vt:lpstr>
      <vt:lpstr>Case judgement summarization </vt:lpstr>
      <vt:lpstr>Why summarize legal case judgements?</vt:lpstr>
      <vt:lpstr>Challenges in summarizing legal case judgements</vt:lpstr>
      <vt:lpstr>Datasets for case judgement summarization</vt:lpstr>
      <vt:lpstr>Many years of research on case judgement summarization</vt:lpstr>
      <vt:lpstr>PowerPoint Presentation</vt:lpstr>
      <vt:lpstr>Several abstractive summarization models</vt:lpstr>
      <vt:lpstr>Several abstractive summarization models</vt:lpstr>
      <vt:lpstr>Main challenge in applying abstractive models on legal docs</vt:lpstr>
      <vt:lpstr>Solution: chunking with fine-tuning over legal data</vt:lpstr>
      <vt:lpstr>Summarization performance</vt:lpstr>
      <vt:lpstr>Many years of research on case judgement summarization</vt:lpstr>
      <vt:lpstr>PowerPoint Presentation</vt:lpstr>
      <vt:lpstr>Experiments on the IN-Abs dataset</vt:lpstr>
      <vt:lpstr>Using general-domain LLMs for case summarization</vt:lpstr>
      <vt:lpstr>Using general-domain LLMs for case summarization</vt:lpstr>
      <vt:lpstr>Using general-domain LLMs for case summarization</vt:lpstr>
      <vt:lpstr>Comparative results</vt:lpstr>
      <vt:lpstr>Comparative results</vt:lpstr>
      <vt:lpstr>Examples of consistency errors in summaries</vt:lpstr>
      <vt:lpstr>Examples of consistency errors in summaries</vt:lpstr>
      <vt:lpstr>Examples of consistency errors in summaries</vt:lpstr>
      <vt:lpstr>Multilingual summarization of Indian Case Judgements</vt:lpstr>
      <vt:lpstr>What kind of summarization is required in India?</vt:lpstr>
      <vt:lpstr>Dataset for cross-lingual summarization of Indian legal docs</vt:lpstr>
      <vt:lpstr>Dataset for cross-lingual summarization of Indian legal docs</vt:lpstr>
      <vt:lpstr>How do LLMs performs in multi-lingual summarization?</vt:lpstr>
      <vt:lpstr>Details in our papers</vt:lpstr>
      <vt:lpstr>Legal Statute Identification </vt:lpstr>
      <vt:lpstr>PowerPoint Presentation</vt:lpstr>
      <vt:lpstr>PowerPoint Presentation</vt:lpstr>
      <vt:lpstr>PowerPoint Presentation</vt:lpstr>
      <vt:lpstr>PowerPoint Presentation</vt:lpstr>
      <vt:lpstr>PowerPoint Presentation</vt:lpstr>
      <vt:lpstr>ILSI : An Indian dataset for Legal Statute Identification </vt:lpstr>
      <vt:lpstr>An example from the ILSI dataset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idea to improve LSI: only a small portion of the fact is relevant </vt:lpstr>
      <vt:lpstr>PowerPoint Presentation</vt:lpstr>
      <vt:lpstr>PowerPoint Presentation</vt:lpstr>
      <vt:lpstr>PowerPoint Presentation</vt:lpstr>
      <vt:lpstr>PowerPoint Presentation</vt:lpstr>
      <vt:lpstr>Summary</vt:lpstr>
      <vt:lpstr>Interested to work long-term in the domain?</vt:lpstr>
      <vt:lpstr>Looking for a challenging NLP problem right now?</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LLMs for the Legal Domain</dc:title>
  <dc:creator>SHOUNAK</dc:creator>
  <cp:lastModifiedBy>Microsoft Office User</cp:lastModifiedBy>
  <cp:revision>11</cp:revision>
  <dcterms:modified xsi:type="dcterms:W3CDTF">2024-05-17T06:54:22Z</dcterms:modified>
</cp:coreProperties>
</file>